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323" r:id="rId3"/>
    <p:sldId id="257" r:id="rId4"/>
    <p:sldId id="324" r:id="rId5"/>
    <p:sldId id="260" r:id="rId6"/>
    <p:sldId id="262" r:id="rId7"/>
    <p:sldId id="263" r:id="rId8"/>
    <p:sldId id="264" r:id="rId9"/>
    <p:sldId id="325" r:id="rId10"/>
    <p:sldId id="265" r:id="rId11"/>
    <p:sldId id="326" r:id="rId12"/>
    <p:sldId id="315" r:id="rId13"/>
    <p:sldId id="327" r:id="rId14"/>
    <p:sldId id="319" r:id="rId15"/>
    <p:sldId id="311" r:id="rId16"/>
    <p:sldId id="307" r:id="rId17"/>
    <p:sldId id="328" r:id="rId18"/>
    <p:sldId id="309" r:id="rId19"/>
    <p:sldId id="329" r:id="rId20"/>
    <p:sldId id="308" r:id="rId21"/>
    <p:sldId id="330" r:id="rId22"/>
    <p:sldId id="310" r:id="rId23"/>
    <p:sldId id="331" r:id="rId24"/>
    <p:sldId id="267" r:id="rId25"/>
    <p:sldId id="316" r:id="rId26"/>
    <p:sldId id="272" r:id="rId27"/>
    <p:sldId id="313" r:id="rId28"/>
    <p:sldId id="317" r:id="rId29"/>
    <p:sldId id="332" r:id="rId30"/>
    <p:sldId id="320" r:id="rId31"/>
    <p:sldId id="333" r:id="rId32"/>
    <p:sldId id="321" r:id="rId33"/>
    <p:sldId id="334" r:id="rId34"/>
    <p:sldId id="273" r:id="rId35"/>
    <p:sldId id="312" r:id="rId36"/>
    <p:sldId id="274" r:id="rId37"/>
    <p:sldId id="275" r:id="rId38"/>
    <p:sldId id="337" r:id="rId39"/>
    <p:sldId id="276" r:id="rId40"/>
    <p:sldId id="336" r:id="rId41"/>
    <p:sldId id="279" r:id="rId42"/>
    <p:sldId id="335" r:id="rId43"/>
    <p:sldId id="318" r:id="rId44"/>
    <p:sldId id="28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333333"/>
    <a:srgbClr val="CC3300"/>
    <a:srgbClr val="993366"/>
    <a:srgbClr val="990033"/>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5637" autoAdjust="0"/>
  </p:normalViewPr>
  <p:slideViewPr>
    <p:cSldViewPr snapToGrid="0">
      <p:cViewPr varScale="1">
        <p:scale>
          <a:sx n="64" d="100"/>
          <a:sy n="64"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M"/>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C1BE7-3AA4-4F51-9BB3-A38C7939BA71}" type="datetimeFigureOut">
              <a:rPr lang="en-JM" smtClean="0"/>
              <a:t>30/3/2021</a:t>
            </a:fld>
            <a:endParaRPr lang="en-JM"/>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M"/>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M"/>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9793D-1558-4A48-B4FE-E53A67E0B60B}" type="slidenum">
              <a:rPr lang="en-JM" smtClean="0"/>
              <a:t>‹#›</a:t>
            </a:fld>
            <a:endParaRPr lang="en-JM"/>
          </a:p>
        </p:txBody>
      </p:sp>
    </p:spTree>
    <p:extLst>
      <p:ext uri="{BB962C8B-B14F-4D97-AF65-F5344CB8AC3E}">
        <p14:creationId xmlns:p14="http://schemas.microsoft.com/office/powerpoint/2010/main" val="16028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So, is there a relationship between both? (i.e. Keeping the commandments and the Faith</a:t>
            </a:r>
            <a:r>
              <a:rPr lang="en-JM" baseline="0" dirty="0" smtClean="0"/>
              <a:t> of Jesus) // </a:t>
            </a:r>
            <a:r>
              <a:rPr lang="en-JM" dirty="0" smtClean="0"/>
              <a:t>(Synonymous nouns</a:t>
            </a:r>
            <a:r>
              <a:rPr lang="en-JM" dirty="0" smtClean="0">
                <a:sym typeface="Wingdings" panose="05000000000000000000" pitchFamily="2" charset="2"/>
              </a:rPr>
              <a:t>): </a:t>
            </a:r>
            <a:r>
              <a:rPr lang="en-JM" dirty="0" smtClean="0"/>
              <a:t>Confidence, trust, reliance, conviction, belief, assurance. // Devotion, loyalty, </a:t>
            </a:r>
            <a:r>
              <a:rPr lang="en-JM" b="1" dirty="0" smtClean="0"/>
              <a:t>faithfulness,</a:t>
            </a:r>
            <a:r>
              <a:rPr lang="en-JM" b="1" baseline="0" dirty="0" smtClean="0"/>
              <a:t> </a:t>
            </a:r>
            <a:r>
              <a:rPr lang="en-JM" b="0" baseline="0" dirty="0" smtClean="0"/>
              <a:t>commitment, fidelity, constancy, fealty, dedication, allegiance, belief.</a:t>
            </a:r>
            <a:endParaRPr lang="en-JM" b="1" dirty="0"/>
          </a:p>
        </p:txBody>
      </p:sp>
      <p:sp>
        <p:nvSpPr>
          <p:cNvPr id="4" name="Slide Number Placeholder 3"/>
          <p:cNvSpPr>
            <a:spLocks noGrp="1"/>
          </p:cNvSpPr>
          <p:nvPr>
            <p:ph type="sldNum" sz="quarter" idx="10"/>
          </p:nvPr>
        </p:nvSpPr>
        <p:spPr/>
        <p:txBody>
          <a:bodyPr/>
          <a:lstStyle/>
          <a:p>
            <a:fld id="{2389793D-1558-4A48-B4FE-E53A67E0B60B}" type="slidenum">
              <a:rPr lang="en-JM" smtClean="0"/>
              <a:t>3</a:t>
            </a:fld>
            <a:endParaRPr lang="en-JM"/>
          </a:p>
        </p:txBody>
      </p:sp>
    </p:spTree>
    <p:extLst>
      <p:ext uri="{BB962C8B-B14F-4D97-AF65-F5344CB8AC3E}">
        <p14:creationId xmlns:p14="http://schemas.microsoft.com/office/powerpoint/2010/main" val="3578547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12</a:t>
            </a:fld>
            <a:endParaRPr lang="en-JM"/>
          </a:p>
        </p:txBody>
      </p:sp>
    </p:spTree>
    <p:extLst>
      <p:ext uri="{BB962C8B-B14F-4D97-AF65-F5344CB8AC3E}">
        <p14:creationId xmlns:p14="http://schemas.microsoft.com/office/powerpoint/2010/main" val="45453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13</a:t>
            </a:fld>
            <a:endParaRPr lang="en-JM"/>
          </a:p>
        </p:txBody>
      </p:sp>
    </p:spTree>
    <p:extLst>
      <p:ext uri="{BB962C8B-B14F-4D97-AF65-F5344CB8AC3E}">
        <p14:creationId xmlns:p14="http://schemas.microsoft.com/office/powerpoint/2010/main" val="2194030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14</a:t>
            </a:fld>
            <a:endParaRPr lang="en-JM"/>
          </a:p>
        </p:txBody>
      </p:sp>
    </p:spTree>
    <p:extLst>
      <p:ext uri="{BB962C8B-B14F-4D97-AF65-F5344CB8AC3E}">
        <p14:creationId xmlns:p14="http://schemas.microsoft.com/office/powerpoint/2010/main" val="2400199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IF WE AR NOT WILLING TO GIVE UP SIN BUT</a:t>
            </a:r>
            <a:r>
              <a:rPr lang="en-JM" baseline="0" dirty="0" smtClean="0"/>
              <a:t> INSTEAD </a:t>
            </a:r>
            <a:r>
              <a:rPr lang="en-JM" dirty="0" smtClean="0"/>
              <a:t>REMAIN REBELLIOUS AGAINST JESUS’ DOCTRINE WHAT</a:t>
            </a:r>
            <a:r>
              <a:rPr lang="en-JM" baseline="0" dirty="0" smtClean="0"/>
              <a:t> WILL HAPPEN TO US IF WE ARE ALIVE WHEN THE </a:t>
            </a:r>
            <a:r>
              <a:rPr lang="en-JM" u="sng" baseline="0" dirty="0" smtClean="0"/>
              <a:t>FINAL TEST</a:t>
            </a:r>
            <a:r>
              <a:rPr lang="en-JM" u="none" baseline="0" dirty="0" smtClean="0"/>
              <a:t> </a:t>
            </a:r>
            <a:r>
              <a:rPr lang="en-JM" baseline="0" dirty="0" smtClean="0"/>
              <a:t>COMES? </a:t>
            </a:r>
            <a:r>
              <a:rPr lang="en-JM" dirty="0" smtClean="0"/>
              <a:t>Revelation 12:17</a:t>
            </a:r>
            <a:r>
              <a:rPr lang="en-JM" baseline="0" dirty="0" smtClean="0"/>
              <a:t> </a:t>
            </a:r>
            <a:r>
              <a:rPr lang="en-JM" sz="1200" b="0" i="0" kern="1200" dirty="0" smtClean="0">
                <a:solidFill>
                  <a:schemeClr val="tx1"/>
                </a:solidFill>
                <a:effectLst/>
                <a:latin typeface="+mn-lt"/>
                <a:ea typeface="+mn-ea"/>
                <a:cs typeface="+mn-cs"/>
              </a:rPr>
              <a:t>And the dragon was wroth with the woman, and went to make war with the remnant of her seed, which keep the commandments of God, and have the testimony of Jesus Christ. NO JOKE ABOUT IT </a:t>
            </a:r>
            <a:r>
              <a:rPr lang="en-JM" sz="1200" b="1" i="0" kern="1200" dirty="0" smtClean="0">
                <a:solidFill>
                  <a:schemeClr val="tx1"/>
                </a:solidFill>
                <a:effectLst/>
                <a:latin typeface="+mn-lt"/>
                <a:ea typeface="+mn-ea"/>
                <a:cs typeface="+mn-cs"/>
              </a:rPr>
              <a:t>THIS IS A WAR!! --- MARTYRDOM BY BEHEADING IS COMING!! WILL WE REMAIN </a:t>
            </a:r>
            <a:r>
              <a:rPr lang="en-JM" sz="1200" b="1" i="0" u="sng" kern="1200" dirty="0" smtClean="0">
                <a:solidFill>
                  <a:schemeClr val="tx1"/>
                </a:solidFill>
                <a:effectLst/>
                <a:latin typeface="+mn-lt"/>
                <a:ea typeface="+mn-ea"/>
                <a:cs typeface="+mn-cs"/>
              </a:rPr>
              <a:t>FAITHFUL</a:t>
            </a:r>
            <a:r>
              <a:rPr lang="en-JM" sz="1200" b="1" i="0" kern="1200" dirty="0" smtClean="0">
                <a:solidFill>
                  <a:schemeClr val="tx1"/>
                </a:solidFill>
                <a:effectLst/>
                <a:latin typeface="+mn-lt"/>
                <a:ea typeface="+mn-ea"/>
                <a:cs typeface="+mn-cs"/>
              </a:rPr>
              <a:t>??</a:t>
            </a:r>
            <a:r>
              <a:rPr lang="en-JM" sz="1200" b="0" i="0" kern="1200" dirty="0" smtClean="0">
                <a:solidFill>
                  <a:schemeClr val="tx1"/>
                </a:solidFill>
                <a:effectLst/>
                <a:latin typeface="+mn-lt"/>
                <a:ea typeface="+mn-ea"/>
                <a:cs typeface="+mn-cs"/>
              </a:rPr>
              <a:t> // </a:t>
            </a:r>
            <a:r>
              <a:rPr lang="en-JM" baseline="0" dirty="0" smtClean="0"/>
              <a:t>Matthew 24:9 </a:t>
            </a:r>
            <a:r>
              <a:rPr lang="en-JM" sz="1200" b="0" i="0" kern="1200" dirty="0" smtClean="0">
                <a:solidFill>
                  <a:schemeClr val="tx1"/>
                </a:solidFill>
                <a:effectLst/>
                <a:latin typeface="+mn-lt"/>
                <a:ea typeface="+mn-ea"/>
                <a:cs typeface="+mn-cs"/>
              </a:rPr>
              <a:t>Then shall they deliver you up to be afflicted, and shall kill you: and ye shall be hated of all nations for my name's sake. // Rev. 6:9 – 11, 12:11, 13:8, 17:8, etc.</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15</a:t>
            </a:fld>
            <a:endParaRPr lang="en-JM"/>
          </a:p>
        </p:txBody>
      </p:sp>
    </p:spTree>
    <p:extLst>
      <p:ext uri="{BB962C8B-B14F-4D97-AF65-F5344CB8AC3E}">
        <p14:creationId xmlns:p14="http://schemas.microsoft.com/office/powerpoint/2010/main" val="1800992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JM" dirty="0" smtClean="0"/>
              <a:t>EACH SABBATH IS A TEST.</a:t>
            </a:r>
          </a:p>
          <a:p>
            <a:pPr marL="228600" indent="-228600">
              <a:buAutoNum type="arabicPeriod"/>
            </a:pPr>
            <a:r>
              <a:rPr lang="en-JM" dirty="0" smtClean="0"/>
              <a:t>WE MUST HUMBLE OURSELVES BEFORE GOD. DEEP SELF EXAMINATION IS NECESSARY. Matthew 5:29, 30.</a:t>
            </a:r>
          </a:p>
          <a:p>
            <a:pPr marL="228600" indent="-228600">
              <a:buAutoNum type="arabicPeriod"/>
            </a:pPr>
            <a:r>
              <a:rPr lang="en-JM" dirty="0" smtClean="0"/>
              <a:t>WE NEED TO GIVE UP EVERYTHING TO GOD AS A SACRIFICE / SACRIFICE ALL FOR GOD – FOR OUR SOUL’S SALVATION. Romans 12:1</a:t>
            </a:r>
          </a:p>
          <a:p>
            <a:pPr marL="228600" indent="-228600">
              <a:buAutoNum type="arabicPeriod"/>
            </a:pPr>
            <a:r>
              <a:rPr lang="en-JM" dirty="0" smtClean="0"/>
              <a:t>WE CANNOT PERFORM ANY WORK THAT WILL HAVE MERIT FOR OUR SALVATION – FAITH ALONE IN THE ATONING SACRIFICE OF CHRIST / WE ARE TO ENSURE WE DO “NO WORK” / NOTHING THAT IS OFFENSIVE TO GOD. </a:t>
            </a:r>
            <a:r>
              <a:rPr lang="en-JM" b="1" dirty="0" smtClean="0"/>
              <a:t>Romans 13:12 / Eph. 5:11</a:t>
            </a:r>
            <a:endParaRPr lang="en-JM" b="1" dirty="0"/>
          </a:p>
        </p:txBody>
      </p:sp>
      <p:sp>
        <p:nvSpPr>
          <p:cNvPr id="4" name="Slide Number Placeholder 3"/>
          <p:cNvSpPr>
            <a:spLocks noGrp="1"/>
          </p:cNvSpPr>
          <p:nvPr>
            <p:ph type="sldNum" sz="quarter" idx="10"/>
          </p:nvPr>
        </p:nvSpPr>
        <p:spPr/>
        <p:txBody>
          <a:bodyPr/>
          <a:lstStyle/>
          <a:p>
            <a:fld id="{2389793D-1558-4A48-B4FE-E53A67E0B60B}" type="slidenum">
              <a:rPr lang="en-JM" smtClean="0"/>
              <a:t>16</a:t>
            </a:fld>
            <a:endParaRPr lang="en-JM"/>
          </a:p>
        </p:txBody>
      </p:sp>
    </p:spTree>
    <p:extLst>
      <p:ext uri="{BB962C8B-B14F-4D97-AF65-F5344CB8AC3E}">
        <p14:creationId xmlns:p14="http://schemas.microsoft.com/office/powerpoint/2010/main" val="356177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JM" b="1" dirty="0" smtClean="0"/>
              <a:t>WHAT’S THE AIM / PURPOSE OF THE FOREGOING?...?</a:t>
            </a:r>
          </a:p>
          <a:p>
            <a:pPr marL="0" indent="0">
              <a:buNone/>
            </a:pPr>
            <a:r>
              <a:rPr lang="en-JM" b="1" dirty="0" smtClean="0"/>
              <a:t>5.</a:t>
            </a:r>
            <a:r>
              <a:rPr lang="en-JM" b="1" baseline="0" dirty="0" smtClean="0"/>
              <a:t> Put – Away – Sin: Ephesians 5:25 – 27; Rev. 22:14, 15; Matt. 5:48; 1 Peter 1:16 (Lev. 11:44, 45); Gal. 2:20; 2 Cor. 5:17; Rev. 12:17 &amp; 14:12; Hebrews 7:25, etc.</a:t>
            </a:r>
            <a:endParaRPr lang="en-JM" b="1" dirty="0"/>
          </a:p>
        </p:txBody>
      </p:sp>
      <p:sp>
        <p:nvSpPr>
          <p:cNvPr id="4" name="Slide Number Placeholder 3"/>
          <p:cNvSpPr>
            <a:spLocks noGrp="1"/>
          </p:cNvSpPr>
          <p:nvPr>
            <p:ph type="sldNum" sz="quarter" idx="10"/>
          </p:nvPr>
        </p:nvSpPr>
        <p:spPr/>
        <p:txBody>
          <a:bodyPr/>
          <a:lstStyle/>
          <a:p>
            <a:fld id="{2389793D-1558-4A48-B4FE-E53A67E0B60B}" type="slidenum">
              <a:rPr lang="en-JM" smtClean="0"/>
              <a:t>17</a:t>
            </a:fld>
            <a:endParaRPr lang="en-JM"/>
          </a:p>
        </p:txBody>
      </p:sp>
    </p:spTree>
    <p:extLst>
      <p:ext uri="{BB962C8B-B14F-4D97-AF65-F5344CB8AC3E}">
        <p14:creationId xmlns:p14="http://schemas.microsoft.com/office/powerpoint/2010/main" val="359905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Ephesians 5:27 (KJV) That he might present it to himself a glorious church, not having spot, or wrinkle, or any such thing; but that it should be </a:t>
            </a:r>
            <a:r>
              <a:rPr lang="en-JM" b="1" dirty="0" smtClean="0"/>
              <a:t>holy</a:t>
            </a:r>
            <a:r>
              <a:rPr lang="en-JM" dirty="0" smtClean="0"/>
              <a:t> and </a:t>
            </a:r>
            <a:r>
              <a:rPr lang="en-JM" b="1" dirty="0" smtClean="0"/>
              <a:t>without blemish</a:t>
            </a:r>
            <a:r>
              <a:rPr lang="en-JM" dirty="0" smtClean="0"/>
              <a:t>.</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20</a:t>
            </a:fld>
            <a:endParaRPr lang="en-JM"/>
          </a:p>
        </p:txBody>
      </p:sp>
    </p:spTree>
    <p:extLst>
      <p:ext uri="{BB962C8B-B14F-4D97-AF65-F5344CB8AC3E}">
        <p14:creationId xmlns:p14="http://schemas.microsoft.com/office/powerpoint/2010/main" val="4285877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Ephesians 5:27 (KJV) That he might present it to himself a glorious church, not having spot, or wrinkle, or any such thing; but that it should be </a:t>
            </a:r>
            <a:r>
              <a:rPr lang="en-JM" b="1" dirty="0" smtClean="0"/>
              <a:t>holy</a:t>
            </a:r>
            <a:r>
              <a:rPr lang="en-JM" dirty="0" smtClean="0"/>
              <a:t> and </a:t>
            </a:r>
            <a:r>
              <a:rPr lang="en-JM" b="1" dirty="0" smtClean="0"/>
              <a:t>without blemish</a:t>
            </a:r>
            <a:r>
              <a:rPr lang="en-JM" dirty="0" smtClean="0"/>
              <a:t>.</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21</a:t>
            </a:fld>
            <a:endParaRPr lang="en-JM"/>
          </a:p>
        </p:txBody>
      </p:sp>
    </p:spTree>
    <p:extLst>
      <p:ext uri="{BB962C8B-B14F-4D97-AF65-F5344CB8AC3E}">
        <p14:creationId xmlns:p14="http://schemas.microsoft.com/office/powerpoint/2010/main" val="827226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Revelation 22:11,12 / WHAT TIME IS IT WE DON’T KNOW WHEN? / SPECIFICALLY, WE DON’T KNOW WHEN OUR INDIVIDUAL RECORD WILL COME UP FOR JUDGMENT! / SOLEMN INDEED!!</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22</a:t>
            </a:fld>
            <a:endParaRPr lang="en-JM"/>
          </a:p>
        </p:txBody>
      </p:sp>
    </p:spTree>
    <p:extLst>
      <p:ext uri="{BB962C8B-B14F-4D97-AF65-F5344CB8AC3E}">
        <p14:creationId xmlns:p14="http://schemas.microsoft.com/office/powerpoint/2010/main" val="783186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Revelation 22:11,12 / WHAT TIME IS IT WE DON’T KNOW WHEN? / SPECIFICALLY, WE DON’T KNOW WHEN OUR INDIVIDUAL RECORD WILL COME UP FOR JUDGMENT! / SOLEMN INDEED!!</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23</a:t>
            </a:fld>
            <a:endParaRPr lang="en-JM"/>
          </a:p>
        </p:txBody>
      </p:sp>
    </p:spTree>
    <p:extLst>
      <p:ext uri="{BB962C8B-B14F-4D97-AF65-F5344CB8AC3E}">
        <p14:creationId xmlns:p14="http://schemas.microsoft.com/office/powerpoint/2010/main" val="1775684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So, is there a relationship between both? (i.e. Keeping the commandments and the Faith</a:t>
            </a:r>
            <a:r>
              <a:rPr lang="en-JM" baseline="0" dirty="0" smtClean="0"/>
              <a:t> of Jesus) // </a:t>
            </a:r>
            <a:r>
              <a:rPr lang="en-JM" dirty="0" smtClean="0"/>
              <a:t>(Synonymous nouns</a:t>
            </a:r>
            <a:r>
              <a:rPr lang="en-JM" dirty="0" smtClean="0">
                <a:sym typeface="Wingdings" panose="05000000000000000000" pitchFamily="2" charset="2"/>
              </a:rPr>
              <a:t>): </a:t>
            </a:r>
            <a:r>
              <a:rPr lang="en-JM" dirty="0" smtClean="0"/>
              <a:t>Confidence, trust, reliance, conviction, belief, assurance. // Devotion, loyalty, </a:t>
            </a:r>
            <a:r>
              <a:rPr lang="en-JM" b="1" dirty="0" smtClean="0"/>
              <a:t>faithfulness,</a:t>
            </a:r>
            <a:r>
              <a:rPr lang="en-JM" b="1" baseline="0" dirty="0" smtClean="0"/>
              <a:t> </a:t>
            </a:r>
            <a:r>
              <a:rPr lang="en-JM" b="0" baseline="0" dirty="0" smtClean="0"/>
              <a:t>commitment, fidelity, constancy, fealty, dedication, allegiance, belief.</a:t>
            </a:r>
            <a:endParaRPr lang="en-JM" b="1" dirty="0"/>
          </a:p>
        </p:txBody>
      </p:sp>
      <p:sp>
        <p:nvSpPr>
          <p:cNvPr id="4" name="Slide Number Placeholder 3"/>
          <p:cNvSpPr>
            <a:spLocks noGrp="1"/>
          </p:cNvSpPr>
          <p:nvPr>
            <p:ph type="sldNum" sz="quarter" idx="10"/>
          </p:nvPr>
        </p:nvSpPr>
        <p:spPr/>
        <p:txBody>
          <a:bodyPr/>
          <a:lstStyle/>
          <a:p>
            <a:fld id="{2389793D-1558-4A48-B4FE-E53A67E0B60B}" type="slidenum">
              <a:rPr lang="en-JM" smtClean="0"/>
              <a:t>4</a:t>
            </a:fld>
            <a:endParaRPr lang="en-JM"/>
          </a:p>
        </p:txBody>
      </p:sp>
    </p:spTree>
    <p:extLst>
      <p:ext uri="{BB962C8B-B14F-4D97-AF65-F5344CB8AC3E}">
        <p14:creationId xmlns:p14="http://schemas.microsoft.com/office/powerpoint/2010/main" val="3559540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IN A WAR LOCATION IS KEY. OFTENTIMES WHERE YOU ARE AT</a:t>
            </a:r>
            <a:r>
              <a:rPr lang="en-JM" baseline="0" dirty="0" smtClean="0"/>
              <a:t> THE TIME OF THE BATTLE DETERMINES WHETHER YOU WIN OR LOSE. WHETHER YOU LIVE OR DIE! WILL WE BE FOUND FAITHFUL IN OBEYING THIS COMMAND OF JESUS? WHAT WILL HAPPEN IF WE ARE FOUND IN DISOBEDIENCE? WHAT WILL HAPPEN TO US IF WE DO NOT FIND OURSELVES WHERE JESUS SAID WE ARE TO BE?</a:t>
            </a:r>
            <a:r>
              <a:rPr lang="en-JM" b="1" baseline="0" dirty="0" smtClean="0"/>
              <a:t> WHAT HAPPENED TO THOSE WHO REMAINED IN JERUSALEM IN AD 70?</a:t>
            </a:r>
            <a:r>
              <a:rPr lang="en-JM" baseline="0" dirty="0" smtClean="0"/>
              <a:t> WAS JESUS AT THE RIGHT PLACES AT THE RIGHT TIMES THROUGHOUT HIS LIFE? DID HE FOLLOW THE WILL OF HIS FATHER? DID HE STUDY THE TYPES AND THE PROPHECIES AND KNEW WHERE HE SHOULD BE AND WHAT HE SHOULD BE DOING EVERY STEP OF THE WAY? HE IS THE ULTIMATE TYPE AND ANTITYPE – HE IS IN THE MOST HOLY PLACE NOW – RIGHT PLACE / HE WILL BE OUT AT A SET TIME / HE WILL COME BACK AT A SET TIME FROM A SET PLACE.</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26</a:t>
            </a:fld>
            <a:endParaRPr lang="en-JM"/>
          </a:p>
        </p:txBody>
      </p:sp>
    </p:spTree>
    <p:extLst>
      <p:ext uri="{BB962C8B-B14F-4D97-AF65-F5344CB8AC3E}">
        <p14:creationId xmlns:p14="http://schemas.microsoft.com/office/powerpoint/2010/main" val="4136871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Besom - </a:t>
            </a:r>
            <a:r>
              <a:rPr lang="en-JM" sz="1200" b="0" i="0" kern="1200" dirty="0" smtClean="0">
                <a:solidFill>
                  <a:schemeClr val="tx1"/>
                </a:solidFill>
                <a:effectLst/>
                <a:latin typeface="+mn-lt"/>
                <a:ea typeface="+mn-ea"/>
                <a:cs typeface="+mn-cs"/>
              </a:rPr>
              <a:t>a broom. especially one of brush or twigs.</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27</a:t>
            </a:fld>
            <a:endParaRPr lang="en-JM"/>
          </a:p>
        </p:txBody>
      </p:sp>
    </p:spTree>
    <p:extLst>
      <p:ext uri="{BB962C8B-B14F-4D97-AF65-F5344CB8AC3E}">
        <p14:creationId xmlns:p14="http://schemas.microsoft.com/office/powerpoint/2010/main" val="287980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sz="2000" b="1" dirty="0" smtClean="0"/>
              <a:t>*</a:t>
            </a:r>
            <a:r>
              <a:rPr lang="en-JM" dirty="0" smtClean="0"/>
              <a:t>CONTEXT / BACKGROUND: Luke 4:14 – 30.  / </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34</a:t>
            </a:fld>
            <a:endParaRPr lang="en-JM"/>
          </a:p>
        </p:txBody>
      </p:sp>
    </p:spTree>
    <p:extLst>
      <p:ext uri="{BB962C8B-B14F-4D97-AF65-F5344CB8AC3E}">
        <p14:creationId xmlns:p14="http://schemas.microsoft.com/office/powerpoint/2010/main" val="3632986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sz="2000" b="1" dirty="0" smtClean="0"/>
              <a:t>*</a:t>
            </a:r>
            <a:r>
              <a:rPr lang="en-JM" dirty="0" smtClean="0"/>
              <a:t>CONTEXT / BACKGROUND: Luke 4:14 – 30.  When we as God’s people get victory over Satan’s hold on us – Then we will be able to participate in the loud cry of lifting up Jesus to the world! John 12: 32 </a:t>
            </a:r>
            <a:r>
              <a:rPr lang="en-JM" sz="1200" b="0" i="0" kern="1200" dirty="0" smtClean="0">
                <a:solidFill>
                  <a:schemeClr val="tx1"/>
                </a:solidFill>
                <a:effectLst/>
                <a:latin typeface="+mn-lt"/>
                <a:ea typeface="+mn-ea"/>
                <a:cs typeface="+mn-cs"/>
              </a:rPr>
              <a:t>And </a:t>
            </a:r>
            <a:r>
              <a:rPr lang="en-JM" sz="1200" b="1" i="0" kern="1200" dirty="0" smtClean="0">
                <a:solidFill>
                  <a:schemeClr val="tx1"/>
                </a:solidFill>
                <a:effectLst/>
                <a:latin typeface="+mn-lt"/>
                <a:ea typeface="+mn-ea"/>
                <a:cs typeface="+mn-cs"/>
              </a:rPr>
              <a:t>I</a:t>
            </a:r>
            <a:r>
              <a:rPr lang="en-JM" sz="1200" b="0" i="0" kern="1200" dirty="0" smtClean="0">
                <a:solidFill>
                  <a:schemeClr val="tx1"/>
                </a:solidFill>
                <a:effectLst/>
                <a:latin typeface="+mn-lt"/>
                <a:ea typeface="+mn-ea"/>
                <a:cs typeface="+mn-cs"/>
              </a:rPr>
              <a:t>, </a:t>
            </a:r>
            <a:r>
              <a:rPr lang="en-JM" sz="1200" b="1" i="0" kern="1200" dirty="0" smtClean="0">
                <a:solidFill>
                  <a:schemeClr val="tx1"/>
                </a:solidFill>
                <a:effectLst/>
                <a:latin typeface="+mn-lt"/>
                <a:ea typeface="+mn-ea"/>
                <a:cs typeface="+mn-cs"/>
              </a:rPr>
              <a:t>if</a:t>
            </a:r>
            <a:r>
              <a:rPr lang="en-JM" sz="1200" b="0" i="0" kern="1200" dirty="0" smtClean="0">
                <a:solidFill>
                  <a:schemeClr val="tx1"/>
                </a:solidFill>
                <a:effectLst/>
                <a:latin typeface="+mn-lt"/>
                <a:ea typeface="+mn-ea"/>
                <a:cs typeface="+mn-cs"/>
              </a:rPr>
              <a:t> </a:t>
            </a:r>
            <a:r>
              <a:rPr lang="en-JM" sz="1200" b="1" i="0" kern="1200" dirty="0" smtClean="0">
                <a:solidFill>
                  <a:schemeClr val="tx1"/>
                </a:solidFill>
                <a:effectLst/>
                <a:latin typeface="+mn-lt"/>
                <a:ea typeface="+mn-ea"/>
                <a:cs typeface="+mn-cs"/>
              </a:rPr>
              <a:t>I</a:t>
            </a:r>
            <a:r>
              <a:rPr lang="en-JM" sz="1200" b="0" i="0" kern="1200" dirty="0" smtClean="0">
                <a:solidFill>
                  <a:schemeClr val="tx1"/>
                </a:solidFill>
                <a:effectLst/>
                <a:latin typeface="+mn-lt"/>
                <a:ea typeface="+mn-ea"/>
                <a:cs typeface="+mn-cs"/>
              </a:rPr>
              <a:t> </a:t>
            </a:r>
            <a:r>
              <a:rPr lang="en-JM" sz="1200" b="1" i="0" kern="1200" dirty="0" smtClean="0">
                <a:solidFill>
                  <a:schemeClr val="tx1"/>
                </a:solidFill>
                <a:effectLst/>
                <a:latin typeface="+mn-lt"/>
                <a:ea typeface="+mn-ea"/>
                <a:cs typeface="+mn-cs"/>
              </a:rPr>
              <a:t>be</a:t>
            </a:r>
            <a:r>
              <a:rPr lang="en-JM" sz="1200" b="0" i="0" kern="1200" dirty="0" smtClean="0">
                <a:solidFill>
                  <a:schemeClr val="tx1"/>
                </a:solidFill>
                <a:effectLst/>
                <a:latin typeface="+mn-lt"/>
                <a:ea typeface="+mn-ea"/>
                <a:cs typeface="+mn-cs"/>
              </a:rPr>
              <a:t> </a:t>
            </a:r>
            <a:r>
              <a:rPr lang="en-JM" sz="1200" b="1" i="0" kern="1200" dirty="0" smtClean="0">
                <a:solidFill>
                  <a:schemeClr val="tx1"/>
                </a:solidFill>
                <a:effectLst/>
                <a:latin typeface="+mn-lt"/>
                <a:ea typeface="+mn-ea"/>
                <a:cs typeface="+mn-cs"/>
              </a:rPr>
              <a:t>lifted</a:t>
            </a:r>
            <a:r>
              <a:rPr lang="en-JM" sz="1200" b="0" i="0" kern="1200" dirty="0" smtClean="0">
                <a:solidFill>
                  <a:schemeClr val="tx1"/>
                </a:solidFill>
                <a:effectLst/>
                <a:latin typeface="+mn-lt"/>
                <a:ea typeface="+mn-ea"/>
                <a:cs typeface="+mn-cs"/>
              </a:rPr>
              <a:t> </a:t>
            </a:r>
            <a:r>
              <a:rPr lang="en-JM" sz="1200" b="1" i="0" kern="1200" dirty="0" smtClean="0">
                <a:solidFill>
                  <a:schemeClr val="tx1"/>
                </a:solidFill>
                <a:effectLst/>
                <a:latin typeface="+mn-lt"/>
                <a:ea typeface="+mn-ea"/>
                <a:cs typeface="+mn-cs"/>
              </a:rPr>
              <a:t>up</a:t>
            </a:r>
            <a:r>
              <a:rPr lang="en-JM" sz="1200" b="0" i="0" kern="1200" dirty="0" smtClean="0">
                <a:solidFill>
                  <a:schemeClr val="tx1"/>
                </a:solidFill>
                <a:effectLst/>
                <a:latin typeface="+mn-lt"/>
                <a:ea typeface="+mn-ea"/>
                <a:cs typeface="+mn-cs"/>
              </a:rPr>
              <a:t> from the earth, will draw </a:t>
            </a:r>
            <a:r>
              <a:rPr lang="en-JM" sz="1200" b="1" i="0" kern="1200" dirty="0" smtClean="0">
                <a:solidFill>
                  <a:schemeClr val="tx1"/>
                </a:solidFill>
                <a:effectLst/>
                <a:latin typeface="+mn-lt"/>
                <a:ea typeface="+mn-ea"/>
                <a:cs typeface="+mn-cs"/>
              </a:rPr>
              <a:t>all men </a:t>
            </a:r>
            <a:r>
              <a:rPr lang="en-JM" sz="1200" b="0" i="0" kern="1200" dirty="0" smtClean="0">
                <a:solidFill>
                  <a:schemeClr val="tx1"/>
                </a:solidFill>
                <a:effectLst/>
                <a:latin typeface="+mn-lt"/>
                <a:ea typeface="+mn-ea"/>
                <a:cs typeface="+mn-cs"/>
              </a:rPr>
              <a:t>unto me. </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35</a:t>
            </a:fld>
            <a:endParaRPr lang="en-JM"/>
          </a:p>
        </p:txBody>
      </p:sp>
    </p:spTree>
    <p:extLst>
      <p:ext uri="{BB962C8B-B14F-4D97-AF65-F5344CB8AC3E}">
        <p14:creationId xmlns:p14="http://schemas.microsoft.com/office/powerpoint/2010/main" val="2460791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36</a:t>
            </a:fld>
            <a:endParaRPr lang="en-JM"/>
          </a:p>
        </p:txBody>
      </p:sp>
    </p:spTree>
    <p:extLst>
      <p:ext uri="{BB962C8B-B14F-4D97-AF65-F5344CB8AC3E}">
        <p14:creationId xmlns:p14="http://schemas.microsoft.com/office/powerpoint/2010/main" val="1893032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b="1" dirty="0" smtClean="0"/>
              <a:t>JOHN 14:15</a:t>
            </a:r>
            <a:endParaRPr lang="en-JM" b="1" dirty="0"/>
          </a:p>
        </p:txBody>
      </p:sp>
      <p:sp>
        <p:nvSpPr>
          <p:cNvPr id="4" name="Slide Number Placeholder 3"/>
          <p:cNvSpPr>
            <a:spLocks noGrp="1"/>
          </p:cNvSpPr>
          <p:nvPr>
            <p:ph type="sldNum" sz="quarter" idx="10"/>
          </p:nvPr>
        </p:nvSpPr>
        <p:spPr/>
        <p:txBody>
          <a:bodyPr/>
          <a:lstStyle/>
          <a:p>
            <a:fld id="{2389793D-1558-4A48-B4FE-E53A67E0B60B}" type="slidenum">
              <a:rPr lang="en-JM" smtClean="0"/>
              <a:t>44</a:t>
            </a:fld>
            <a:endParaRPr lang="en-JM"/>
          </a:p>
        </p:txBody>
      </p:sp>
    </p:spTree>
    <p:extLst>
      <p:ext uri="{BB962C8B-B14F-4D97-AF65-F5344CB8AC3E}">
        <p14:creationId xmlns:p14="http://schemas.microsoft.com/office/powerpoint/2010/main" val="132600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sz="2400" b="1" dirty="0" smtClean="0"/>
              <a:t>*</a:t>
            </a:r>
            <a:r>
              <a:rPr lang="en-JM" dirty="0" smtClean="0"/>
              <a:t> While Jesus was preparing the disciples for their ordination, </a:t>
            </a:r>
            <a:r>
              <a:rPr lang="en-JM" b="1" dirty="0" smtClean="0"/>
              <a:t>one who had not been summoned urged his presence among them</a:t>
            </a:r>
            <a:r>
              <a:rPr lang="en-JM" dirty="0" smtClean="0"/>
              <a:t>. It was Judas Iscariot, a man who professed to be a follower of Christ. . . . Judas believed Jesus to be the Messiah; and by joining the apostles, he hoped to secure a high position in the new kingdom. . . .  {CC 285.2} The disciples were anxious that Judas should become one of their number. He was of commanding appearance, a man of keen discernment and executive ability, and they commended him to Jesus as one who would greatly assist Him in His work. . . . The after history of Judas would show them the danger of allowing any worldly consideration to have weight in deciding the fitness of men for the work of God. . . .  {CC 285.3} // WAS JUDAS A TYPE OF A MODERN DAY – JESUIT – INFILTRATOR? WAS HE A TYPE OF THOSE WHO WILL BETRAY JESUS IN THE PERSON OF HIS SAINTS?</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5</a:t>
            </a:fld>
            <a:endParaRPr lang="en-JM"/>
          </a:p>
        </p:txBody>
      </p:sp>
    </p:spTree>
    <p:extLst>
      <p:ext uri="{BB962C8B-B14F-4D97-AF65-F5344CB8AC3E}">
        <p14:creationId xmlns:p14="http://schemas.microsoft.com/office/powerpoint/2010/main" val="1323323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1 Cor. 10:11</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6</a:t>
            </a:fld>
            <a:endParaRPr lang="en-JM"/>
          </a:p>
        </p:txBody>
      </p:sp>
    </p:spTree>
    <p:extLst>
      <p:ext uri="{BB962C8B-B14F-4D97-AF65-F5344CB8AC3E}">
        <p14:creationId xmlns:p14="http://schemas.microsoft.com/office/powerpoint/2010/main" val="377758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sz="2400" b="1" dirty="0" smtClean="0"/>
              <a:t>*</a:t>
            </a:r>
            <a:r>
              <a:rPr lang="en-JM" dirty="0" smtClean="0"/>
              <a:t>EACH OF US MUST ASK THE QUESTION: AM I FAITHFUL TO MY LORD AND SAVIOUR JESUS CHRIST?</a:t>
            </a:r>
            <a:r>
              <a:rPr lang="en-JM" baseline="0" dirty="0" smtClean="0"/>
              <a:t> OR, AM I BETRAYING HIM FOR MONEY, POSITION, WORLDLY HONOUR, FAME – </a:t>
            </a:r>
            <a:r>
              <a:rPr lang="en-JM" b="1" baseline="0" dirty="0" smtClean="0"/>
              <a:t>IOW</a:t>
            </a:r>
            <a:r>
              <a:rPr lang="en-JM" baseline="0" dirty="0" smtClean="0"/>
              <a:t> FOR SELF GRATIFICATION. / AM I PREPARING TO HANG MYSELF? HOW MANY WILL END UP “HANGING” THEMSELVES IN THE ANTITYPE?</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7</a:t>
            </a:fld>
            <a:endParaRPr lang="en-JM"/>
          </a:p>
        </p:txBody>
      </p:sp>
    </p:spTree>
    <p:extLst>
      <p:ext uri="{BB962C8B-B14F-4D97-AF65-F5344CB8AC3E}">
        <p14:creationId xmlns:p14="http://schemas.microsoft.com/office/powerpoint/2010/main" val="41413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Am I a traitor in the church? Just awaiting the opportune time? Am</a:t>
            </a:r>
            <a:r>
              <a:rPr lang="en-JM" baseline="0" dirty="0" smtClean="0"/>
              <a:t> I preparing myself to be a traitor and don’t even know it? How is that possible?</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8</a:t>
            </a:fld>
            <a:endParaRPr lang="en-JM"/>
          </a:p>
        </p:txBody>
      </p:sp>
    </p:spTree>
    <p:extLst>
      <p:ext uri="{BB962C8B-B14F-4D97-AF65-F5344CB8AC3E}">
        <p14:creationId xmlns:p14="http://schemas.microsoft.com/office/powerpoint/2010/main" val="298925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Am I a traitor in the church? Just awaiting the opportune time? Am</a:t>
            </a:r>
            <a:r>
              <a:rPr lang="en-JM" baseline="0" dirty="0" smtClean="0"/>
              <a:t> I preparing myself to be a traitor and don’t even know it? How is that possible?</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9</a:t>
            </a:fld>
            <a:endParaRPr lang="en-JM"/>
          </a:p>
        </p:txBody>
      </p:sp>
    </p:spTree>
    <p:extLst>
      <p:ext uri="{BB962C8B-B14F-4D97-AF65-F5344CB8AC3E}">
        <p14:creationId xmlns:p14="http://schemas.microsoft.com/office/powerpoint/2010/main" val="2625689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Am I indulging in sin? Am I setting myself up to be unfaithful? To betray Jesus Christ? // Am I </a:t>
            </a:r>
            <a:r>
              <a:rPr lang="en-JM" sz="1200" b="1" u="sng" dirty="0" smtClean="0">
                <a:solidFill>
                  <a:schemeClr val="bg1"/>
                </a:solidFill>
                <a:effectLst>
                  <a:outerShdw blurRad="38100" dist="38100" dir="2700000" algn="tl">
                    <a:srgbClr val="000000">
                      <a:alpha val="43137"/>
                    </a:srgbClr>
                  </a:outerShdw>
                </a:effectLst>
              </a:rPr>
              <a:t>secretly cherishing </a:t>
            </a:r>
            <a:r>
              <a:rPr lang="en-JM" sz="1400" b="1" u="sng" dirty="0" smtClean="0">
                <a:solidFill>
                  <a:schemeClr val="bg1"/>
                </a:solidFill>
                <a:effectLst>
                  <a:outerShdw blurRad="38100" dist="38100" dir="2700000" algn="tl">
                    <a:srgbClr val="000000">
                      <a:alpha val="43137"/>
                    </a:srgbClr>
                  </a:outerShdw>
                </a:effectLst>
              </a:rPr>
              <a:t>iniquity</a:t>
            </a:r>
            <a:r>
              <a:rPr lang="en-JM" sz="1400" b="0" u="none" dirty="0" smtClean="0">
                <a:solidFill>
                  <a:schemeClr val="bg1"/>
                </a:solidFill>
                <a:effectLst>
                  <a:outerShdw blurRad="38100" dist="38100" dir="2700000" algn="tl">
                    <a:srgbClr val="000000">
                      <a:alpha val="43137"/>
                    </a:srgbClr>
                  </a:outerShdw>
                </a:effectLst>
              </a:rPr>
              <a:t>? Am I planning and carrying out sin secretly? What might “</a:t>
            </a:r>
            <a:r>
              <a:rPr lang="en-JM" sz="1400" b="1" u="none" dirty="0" smtClean="0">
                <a:solidFill>
                  <a:schemeClr val="bg1"/>
                </a:solidFill>
                <a:effectLst>
                  <a:outerShdw blurRad="38100" dist="38100" dir="2700000" algn="tl">
                    <a:srgbClr val="000000">
                      <a:alpha val="43137"/>
                    </a:srgbClr>
                  </a:outerShdw>
                </a:effectLst>
              </a:rPr>
              <a:t>secret</a:t>
            </a:r>
            <a:r>
              <a:rPr lang="en-JM" sz="1400" b="0" u="none" dirty="0" smtClean="0">
                <a:solidFill>
                  <a:schemeClr val="bg1"/>
                </a:solidFill>
                <a:effectLst>
                  <a:outerShdw blurRad="38100" dist="38100" dir="2700000" algn="tl">
                    <a:srgbClr val="000000">
                      <a:alpha val="43137"/>
                    </a:srgbClr>
                  </a:outerShdw>
                </a:effectLst>
              </a:rPr>
              <a:t>” sins be? The things we do that we know are not right that we hide</a:t>
            </a:r>
            <a:r>
              <a:rPr lang="en-JM" sz="1400" b="0" u="none" baseline="0" dirty="0" smtClean="0">
                <a:solidFill>
                  <a:schemeClr val="bg1"/>
                </a:solidFill>
                <a:effectLst>
                  <a:outerShdw blurRad="38100" dist="38100" dir="2700000" algn="tl">
                    <a:srgbClr val="000000">
                      <a:alpha val="43137"/>
                    </a:srgbClr>
                  </a:outerShdw>
                </a:effectLst>
              </a:rPr>
              <a:t> from the brethren – and clean them up and come to church looking all righteous and sanctimonious? Is it fornication? Is it adultery? Is it maturation? Is it imbibing rock music? Smoking? Drinking? Is it envying? Backbiting / stabbing people in the back / killing their character? Looking at pornography? Watching demon inspired cartoons? Is it anger? Is it watching the Soap Operas? Is it lying? Stealing? Is it a spirit of bitterness and un-forgiveness? Am I taking God’s name in vain? Am I worshipping and bowing down to graven images? Am I rejecting God and accepting another god? Perhaps the God called “SELF”? Or, some other God? OR, </a:t>
            </a:r>
            <a:r>
              <a:rPr lang="en-JM" sz="1400" b="1" u="sng" baseline="0" dirty="0" smtClean="0">
                <a:solidFill>
                  <a:schemeClr val="bg1"/>
                </a:solidFill>
                <a:effectLst>
                  <a:outerShdw blurRad="38100" dist="38100" dir="2700000" algn="tl">
                    <a:srgbClr val="000000">
                      <a:alpha val="43137"/>
                    </a:srgbClr>
                  </a:outerShdw>
                </a:effectLst>
              </a:rPr>
              <a:t>AM I FAITHFUL IN ALL THINGS</a:t>
            </a:r>
            <a:r>
              <a:rPr lang="en-JM" sz="1400" b="0" u="none" baseline="0" dirty="0" smtClean="0">
                <a:solidFill>
                  <a:schemeClr val="bg1"/>
                </a:solidFill>
                <a:effectLst>
                  <a:outerShdw blurRad="38100" dist="38100" dir="2700000" algn="tl">
                    <a:srgbClr val="000000">
                      <a:alpha val="43137"/>
                    </a:srgbClr>
                  </a:outerShdw>
                </a:effectLst>
              </a:rPr>
              <a:t>? </a:t>
            </a:r>
            <a:r>
              <a:rPr lang="en-JM" sz="1400" b="1" u="none" baseline="0" dirty="0" smtClean="0">
                <a:solidFill>
                  <a:schemeClr val="bg1"/>
                </a:solidFill>
                <a:effectLst>
                  <a:outerShdw blurRad="38100" dist="38100" dir="2700000" algn="tl">
                    <a:srgbClr val="000000">
                      <a:alpha val="43137"/>
                    </a:srgbClr>
                  </a:outerShdw>
                </a:effectLst>
              </a:rPr>
              <a:t>DEAR JESUS AND OUR HEAVELY FATHER! HELP US! LORD!! TO BE FOUND FAITHFUL!!</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10</a:t>
            </a:fld>
            <a:endParaRPr lang="en-JM"/>
          </a:p>
        </p:txBody>
      </p:sp>
    </p:spTree>
    <p:extLst>
      <p:ext uri="{BB962C8B-B14F-4D97-AF65-F5344CB8AC3E}">
        <p14:creationId xmlns:p14="http://schemas.microsoft.com/office/powerpoint/2010/main" val="3956119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M" dirty="0" smtClean="0"/>
              <a:t>Am I indulging in sin? Am I setting myself up to be unfaithful? To betray Jesus Christ? // Am I </a:t>
            </a:r>
            <a:r>
              <a:rPr lang="en-JM" sz="1200" b="1" u="sng" dirty="0" smtClean="0">
                <a:solidFill>
                  <a:schemeClr val="bg1"/>
                </a:solidFill>
                <a:effectLst>
                  <a:outerShdw blurRad="38100" dist="38100" dir="2700000" algn="tl">
                    <a:srgbClr val="000000">
                      <a:alpha val="43137"/>
                    </a:srgbClr>
                  </a:outerShdw>
                </a:effectLst>
              </a:rPr>
              <a:t>secretly cherishing </a:t>
            </a:r>
            <a:r>
              <a:rPr lang="en-JM" sz="1400" b="1" u="sng" dirty="0" smtClean="0">
                <a:solidFill>
                  <a:schemeClr val="bg1"/>
                </a:solidFill>
                <a:effectLst>
                  <a:outerShdw blurRad="38100" dist="38100" dir="2700000" algn="tl">
                    <a:srgbClr val="000000">
                      <a:alpha val="43137"/>
                    </a:srgbClr>
                  </a:outerShdw>
                </a:effectLst>
              </a:rPr>
              <a:t>iniquity</a:t>
            </a:r>
            <a:r>
              <a:rPr lang="en-JM" sz="1400" b="0" u="none" dirty="0" smtClean="0">
                <a:solidFill>
                  <a:schemeClr val="bg1"/>
                </a:solidFill>
                <a:effectLst>
                  <a:outerShdw blurRad="38100" dist="38100" dir="2700000" algn="tl">
                    <a:srgbClr val="000000">
                      <a:alpha val="43137"/>
                    </a:srgbClr>
                  </a:outerShdw>
                </a:effectLst>
              </a:rPr>
              <a:t>? Am I planning and carrying out sin secretly? What might “</a:t>
            </a:r>
            <a:r>
              <a:rPr lang="en-JM" sz="1400" b="1" u="none" dirty="0" smtClean="0">
                <a:solidFill>
                  <a:schemeClr val="bg1"/>
                </a:solidFill>
                <a:effectLst>
                  <a:outerShdw blurRad="38100" dist="38100" dir="2700000" algn="tl">
                    <a:srgbClr val="000000">
                      <a:alpha val="43137"/>
                    </a:srgbClr>
                  </a:outerShdw>
                </a:effectLst>
              </a:rPr>
              <a:t>secret</a:t>
            </a:r>
            <a:r>
              <a:rPr lang="en-JM" sz="1400" b="0" u="none" dirty="0" smtClean="0">
                <a:solidFill>
                  <a:schemeClr val="bg1"/>
                </a:solidFill>
                <a:effectLst>
                  <a:outerShdw blurRad="38100" dist="38100" dir="2700000" algn="tl">
                    <a:srgbClr val="000000">
                      <a:alpha val="43137"/>
                    </a:srgbClr>
                  </a:outerShdw>
                </a:effectLst>
              </a:rPr>
              <a:t>” sins be? The things we do that we know are not right that we hide</a:t>
            </a:r>
            <a:r>
              <a:rPr lang="en-JM" sz="1400" b="0" u="none" baseline="0" dirty="0" smtClean="0">
                <a:solidFill>
                  <a:schemeClr val="bg1"/>
                </a:solidFill>
                <a:effectLst>
                  <a:outerShdw blurRad="38100" dist="38100" dir="2700000" algn="tl">
                    <a:srgbClr val="000000">
                      <a:alpha val="43137"/>
                    </a:srgbClr>
                  </a:outerShdw>
                </a:effectLst>
              </a:rPr>
              <a:t> from the brethren – and clean them up and come to church looking all righteous and sanctimonious? Is it fornication? Is it adultery? Is it maturation? Is it imbibing rock music? Smoking? Drinking? Is it envying? Backbiting / stabbing people in the back / killing their character? Looking at pornography? Watching demon inspired cartoons? Is it anger? Is it watching the Soap Operas? Is it lying? Stealing? Is it a spirit of bitterness and un-forgiveness? Am I taking God’s name in vain? Am I worshipping and bowing down to graven images? Am I rejecting God and accepting another god? Perhaps the God called “SELF”? Or, some other God? OR, </a:t>
            </a:r>
            <a:r>
              <a:rPr lang="en-JM" sz="1400" b="1" u="sng" baseline="0" dirty="0" smtClean="0">
                <a:solidFill>
                  <a:schemeClr val="bg1"/>
                </a:solidFill>
                <a:effectLst>
                  <a:outerShdw blurRad="38100" dist="38100" dir="2700000" algn="tl">
                    <a:srgbClr val="000000">
                      <a:alpha val="43137"/>
                    </a:srgbClr>
                  </a:outerShdw>
                </a:effectLst>
              </a:rPr>
              <a:t>AM I FAITHFUL IN ALL THINGS</a:t>
            </a:r>
            <a:r>
              <a:rPr lang="en-JM" sz="1400" b="0" u="none" baseline="0" dirty="0" smtClean="0">
                <a:solidFill>
                  <a:schemeClr val="bg1"/>
                </a:solidFill>
                <a:effectLst>
                  <a:outerShdw blurRad="38100" dist="38100" dir="2700000" algn="tl">
                    <a:srgbClr val="000000">
                      <a:alpha val="43137"/>
                    </a:srgbClr>
                  </a:outerShdw>
                </a:effectLst>
              </a:rPr>
              <a:t>? </a:t>
            </a:r>
            <a:r>
              <a:rPr lang="en-JM" sz="1400" b="1" u="none" baseline="0" dirty="0" smtClean="0">
                <a:solidFill>
                  <a:schemeClr val="bg1"/>
                </a:solidFill>
                <a:effectLst>
                  <a:outerShdw blurRad="38100" dist="38100" dir="2700000" algn="tl">
                    <a:srgbClr val="000000">
                      <a:alpha val="43137"/>
                    </a:srgbClr>
                  </a:outerShdw>
                </a:effectLst>
              </a:rPr>
              <a:t>DEAR JESUS AND OUR HEAVELY FATHER! HELP US! LORD!! TO BE FOUND FAITHFUL!!</a:t>
            </a:r>
            <a:endParaRPr lang="en-JM" dirty="0"/>
          </a:p>
        </p:txBody>
      </p:sp>
      <p:sp>
        <p:nvSpPr>
          <p:cNvPr id="4" name="Slide Number Placeholder 3"/>
          <p:cNvSpPr>
            <a:spLocks noGrp="1"/>
          </p:cNvSpPr>
          <p:nvPr>
            <p:ph type="sldNum" sz="quarter" idx="10"/>
          </p:nvPr>
        </p:nvSpPr>
        <p:spPr/>
        <p:txBody>
          <a:bodyPr/>
          <a:lstStyle/>
          <a:p>
            <a:fld id="{2389793D-1558-4A48-B4FE-E53A67E0B60B}" type="slidenum">
              <a:rPr lang="en-JM" smtClean="0"/>
              <a:t>11</a:t>
            </a:fld>
            <a:endParaRPr lang="en-JM"/>
          </a:p>
        </p:txBody>
      </p:sp>
    </p:spTree>
    <p:extLst>
      <p:ext uri="{BB962C8B-B14F-4D97-AF65-F5344CB8AC3E}">
        <p14:creationId xmlns:p14="http://schemas.microsoft.com/office/powerpoint/2010/main" val="1129528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JM"/>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JM"/>
          </a:p>
        </p:txBody>
      </p:sp>
      <p:sp>
        <p:nvSpPr>
          <p:cNvPr id="4" name="Date Placeholder 3"/>
          <p:cNvSpPr>
            <a:spLocks noGrp="1"/>
          </p:cNvSpPr>
          <p:nvPr>
            <p:ph type="dt" sz="half" idx="10"/>
          </p:nvPr>
        </p:nvSpPr>
        <p:spPr/>
        <p:txBody>
          <a:bodyPr/>
          <a:lstStyle/>
          <a:p>
            <a:fld id="{23351E0D-13F6-4BD6-BEA7-773C9E876F8B}" type="datetimeFigureOut">
              <a:rPr lang="en-JM" smtClean="0"/>
              <a:t>30/3/2021</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2691536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Date Placeholder 3"/>
          <p:cNvSpPr>
            <a:spLocks noGrp="1"/>
          </p:cNvSpPr>
          <p:nvPr>
            <p:ph type="dt" sz="half" idx="10"/>
          </p:nvPr>
        </p:nvSpPr>
        <p:spPr/>
        <p:txBody>
          <a:bodyPr/>
          <a:lstStyle/>
          <a:p>
            <a:fld id="{23351E0D-13F6-4BD6-BEA7-773C9E876F8B}" type="datetimeFigureOut">
              <a:rPr lang="en-JM" smtClean="0"/>
              <a:t>30/3/2021</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3942032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JM"/>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Date Placeholder 3"/>
          <p:cNvSpPr>
            <a:spLocks noGrp="1"/>
          </p:cNvSpPr>
          <p:nvPr>
            <p:ph type="dt" sz="half" idx="10"/>
          </p:nvPr>
        </p:nvSpPr>
        <p:spPr/>
        <p:txBody>
          <a:bodyPr/>
          <a:lstStyle/>
          <a:p>
            <a:fld id="{23351E0D-13F6-4BD6-BEA7-773C9E876F8B}" type="datetimeFigureOut">
              <a:rPr lang="en-JM" smtClean="0"/>
              <a:t>30/3/2021</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241036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Date Placeholder 3"/>
          <p:cNvSpPr>
            <a:spLocks noGrp="1"/>
          </p:cNvSpPr>
          <p:nvPr>
            <p:ph type="dt" sz="half" idx="10"/>
          </p:nvPr>
        </p:nvSpPr>
        <p:spPr/>
        <p:txBody>
          <a:bodyPr/>
          <a:lstStyle/>
          <a:p>
            <a:fld id="{23351E0D-13F6-4BD6-BEA7-773C9E876F8B}" type="datetimeFigureOut">
              <a:rPr lang="en-JM" smtClean="0"/>
              <a:t>30/3/2021</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32080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JM"/>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351E0D-13F6-4BD6-BEA7-773C9E876F8B}" type="datetimeFigureOut">
              <a:rPr lang="en-JM" smtClean="0"/>
              <a:t>30/3/2021</a:t>
            </a:fld>
            <a:endParaRPr lang="en-JM"/>
          </a:p>
        </p:txBody>
      </p:sp>
      <p:sp>
        <p:nvSpPr>
          <p:cNvPr id="5" name="Footer Placeholder 4"/>
          <p:cNvSpPr>
            <a:spLocks noGrp="1"/>
          </p:cNvSpPr>
          <p:nvPr>
            <p:ph type="ftr" sz="quarter" idx="11"/>
          </p:nvPr>
        </p:nvSpPr>
        <p:spPr/>
        <p:txBody>
          <a:bodyPr/>
          <a:lstStyle/>
          <a:p>
            <a:endParaRPr lang="en-JM"/>
          </a:p>
        </p:txBody>
      </p:sp>
      <p:sp>
        <p:nvSpPr>
          <p:cNvPr id="6" name="Slide Number Placeholder 5"/>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2248920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5" name="Date Placeholder 4"/>
          <p:cNvSpPr>
            <a:spLocks noGrp="1"/>
          </p:cNvSpPr>
          <p:nvPr>
            <p:ph type="dt" sz="half" idx="10"/>
          </p:nvPr>
        </p:nvSpPr>
        <p:spPr/>
        <p:txBody>
          <a:bodyPr/>
          <a:lstStyle/>
          <a:p>
            <a:fld id="{23351E0D-13F6-4BD6-BEA7-773C9E876F8B}" type="datetimeFigureOut">
              <a:rPr lang="en-JM" smtClean="0"/>
              <a:t>30/3/2021</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423039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JM"/>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7" name="Date Placeholder 6"/>
          <p:cNvSpPr>
            <a:spLocks noGrp="1"/>
          </p:cNvSpPr>
          <p:nvPr>
            <p:ph type="dt" sz="half" idx="10"/>
          </p:nvPr>
        </p:nvSpPr>
        <p:spPr/>
        <p:txBody>
          <a:bodyPr/>
          <a:lstStyle/>
          <a:p>
            <a:fld id="{23351E0D-13F6-4BD6-BEA7-773C9E876F8B}" type="datetimeFigureOut">
              <a:rPr lang="en-JM" smtClean="0"/>
              <a:t>30/3/2021</a:t>
            </a:fld>
            <a:endParaRPr lang="en-JM"/>
          </a:p>
        </p:txBody>
      </p:sp>
      <p:sp>
        <p:nvSpPr>
          <p:cNvPr id="8" name="Footer Placeholder 7"/>
          <p:cNvSpPr>
            <a:spLocks noGrp="1"/>
          </p:cNvSpPr>
          <p:nvPr>
            <p:ph type="ftr" sz="quarter" idx="11"/>
          </p:nvPr>
        </p:nvSpPr>
        <p:spPr/>
        <p:txBody>
          <a:bodyPr/>
          <a:lstStyle/>
          <a:p>
            <a:endParaRPr lang="en-JM"/>
          </a:p>
        </p:txBody>
      </p:sp>
      <p:sp>
        <p:nvSpPr>
          <p:cNvPr id="9" name="Slide Number Placeholder 8"/>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319881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JM"/>
          </a:p>
        </p:txBody>
      </p:sp>
      <p:sp>
        <p:nvSpPr>
          <p:cNvPr id="3" name="Date Placeholder 2"/>
          <p:cNvSpPr>
            <a:spLocks noGrp="1"/>
          </p:cNvSpPr>
          <p:nvPr>
            <p:ph type="dt" sz="half" idx="10"/>
          </p:nvPr>
        </p:nvSpPr>
        <p:spPr/>
        <p:txBody>
          <a:bodyPr/>
          <a:lstStyle/>
          <a:p>
            <a:fld id="{23351E0D-13F6-4BD6-BEA7-773C9E876F8B}" type="datetimeFigureOut">
              <a:rPr lang="en-JM" smtClean="0"/>
              <a:t>30/3/2021</a:t>
            </a:fld>
            <a:endParaRPr lang="en-JM"/>
          </a:p>
        </p:txBody>
      </p:sp>
      <p:sp>
        <p:nvSpPr>
          <p:cNvPr id="4" name="Footer Placeholder 3"/>
          <p:cNvSpPr>
            <a:spLocks noGrp="1"/>
          </p:cNvSpPr>
          <p:nvPr>
            <p:ph type="ftr" sz="quarter" idx="11"/>
          </p:nvPr>
        </p:nvSpPr>
        <p:spPr/>
        <p:txBody>
          <a:bodyPr/>
          <a:lstStyle/>
          <a:p>
            <a:endParaRPr lang="en-JM"/>
          </a:p>
        </p:txBody>
      </p:sp>
      <p:sp>
        <p:nvSpPr>
          <p:cNvPr id="5" name="Slide Number Placeholder 4"/>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208774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51E0D-13F6-4BD6-BEA7-773C9E876F8B}" type="datetimeFigureOut">
              <a:rPr lang="en-JM" smtClean="0"/>
              <a:t>30/3/2021</a:t>
            </a:fld>
            <a:endParaRPr lang="en-JM"/>
          </a:p>
        </p:txBody>
      </p:sp>
      <p:sp>
        <p:nvSpPr>
          <p:cNvPr id="3" name="Footer Placeholder 2"/>
          <p:cNvSpPr>
            <a:spLocks noGrp="1"/>
          </p:cNvSpPr>
          <p:nvPr>
            <p:ph type="ftr" sz="quarter" idx="11"/>
          </p:nvPr>
        </p:nvSpPr>
        <p:spPr/>
        <p:txBody>
          <a:bodyPr/>
          <a:lstStyle/>
          <a:p>
            <a:endParaRPr lang="en-JM"/>
          </a:p>
        </p:txBody>
      </p:sp>
      <p:sp>
        <p:nvSpPr>
          <p:cNvPr id="4" name="Slide Number Placeholder 3"/>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8495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JM"/>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51E0D-13F6-4BD6-BEA7-773C9E876F8B}" type="datetimeFigureOut">
              <a:rPr lang="en-JM" smtClean="0"/>
              <a:t>30/3/2021</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3348930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JM"/>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M"/>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351E0D-13F6-4BD6-BEA7-773C9E876F8B}" type="datetimeFigureOut">
              <a:rPr lang="en-JM" smtClean="0"/>
              <a:t>30/3/2021</a:t>
            </a:fld>
            <a:endParaRPr lang="en-JM"/>
          </a:p>
        </p:txBody>
      </p:sp>
      <p:sp>
        <p:nvSpPr>
          <p:cNvPr id="6" name="Footer Placeholder 5"/>
          <p:cNvSpPr>
            <a:spLocks noGrp="1"/>
          </p:cNvSpPr>
          <p:nvPr>
            <p:ph type="ftr" sz="quarter" idx="11"/>
          </p:nvPr>
        </p:nvSpPr>
        <p:spPr/>
        <p:txBody>
          <a:bodyPr/>
          <a:lstStyle/>
          <a:p>
            <a:endParaRPr lang="en-JM"/>
          </a:p>
        </p:txBody>
      </p:sp>
      <p:sp>
        <p:nvSpPr>
          <p:cNvPr id="7" name="Slide Number Placeholder 6"/>
          <p:cNvSpPr>
            <a:spLocks noGrp="1"/>
          </p:cNvSpPr>
          <p:nvPr>
            <p:ph type="sldNum" sz="quarter" idx="12"/>
          </p:nvPr>
        </p:nvSpPr>
        <p:spPr/>
        <p:txBody>
          <a:bodyPr/>
          <a:lstStyle/>
          <a:p>
            <a:fld id="{B25DBD33-19C1-411A-ABC1-9AF3B60BE0BE}" type="slidenum">
              <a:rPr lang="en-JM" smtClean="0"/>
              <a:t>‹#›</a:t>
            </a:fld>
            <a:endParaRPr lang="en-JM"/>
          </a:p>
        </p:txBody>
      </p:sp>
    </p:spTree>
    <p:extLst>
      <p:ext uri="{BB962C8B-B14F-4D97-AF65-F5344CB8AC3E}">
        <p14:creationId xmlns:p14="http://schemas.microsoft.com/office/powerpoint/2010/main" val="428759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JM"/>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51E0D-13F6-4BD6-BEA7-773C9E876F8B}" type="datetimeFigureOut">
              <a:rPr lang="en-JM" smtClean="0"/>
              <a:t>30/3/2021</a:t>
            </a:fld>
            <a:endParaRPr lang="en-JM"/>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M"/>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DBD33-19C1-411A-ABC1-9AF3B60BE0BE}" type="slidenum">
              <a:rPr lang="en-JM" smtClean="0"/>
              <a:t>‹#›</a:t>
            </a:fld>
            <a:endParaRPr lang="en-JM"/>
          </a:p>
        </p:txBody>
      </p:sp>
    </p:spTree>
    <p:extLst>
      <p:ext uri="{BB962C8B-B14F-4D97-AF65-F5344CB8AC3E}">
        <p14:creationId xmlns:p14="http://schemas.microsoft.com/office/powerpoint/2010/main" val="644567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7.jpeg"/><Relationship Id="rId7"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7.jpeg"/><Relationship Id="rId7"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10" Type="http://schemas.openxmlformats.org/officeDocument/2006/relationships/image" Target="../media/image8.png"/><Relationship Id="rId4" Type="http://schemas.openxmlformats.org/officeDocument/2006/relationships/notesSlide" Target="../notesSlides/notesSlide12.xml"/><Relationship Id="rId9" Type="http://schemas.openxmlformats.org/officeDocument/2006/relationships/image" Target="../media/image5.jp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JM" b="1" dirty="0" smtClean="0">
                <a:solidFill>
                  <a:srgbClr val="FF0000"/>
                </a:solidFill>
                <a:effectLst>
                  <a:outerShdw blurRad="38100" dist="38100" dir="2700000" algn="tl">
                    <a:srgbClr val="000000">
                      <a:alpha val="43137"/>
                    </a:srgbClr>
                  </a:outerShdw>
                </a:effectLst>
              </a:rPr>
              <a:t>BEING FOUND FAITHFUL!!</a:t>
            </a:r>
            <a:endParaRPr lang="en-JM" b="1" dirty="0">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JM" dirty="0" smtClean="0">
                <a:effectLst>
                  <a:outerShdw blurRad="38100" dist="38100" dir="2700000" algn="tl">
                    <a:srgbClr val="000000">
                      <a:alpha val="43137"/>
                    </a:srgbClr>
                  </a:outerShdw>
                </a:effectLst>
              </a:rPr>
              <a:t>REFLECTING THE IMAGE OF JESUS CHRIST PERFECTLY THE GOAL</a:t>
            </a:r>
            <a:endParaRPr lang="en-JM"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72332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873" y="443345"/>
            <a:ext cx="8379725" cy="6105087"/>
          </a:xfrm>
          <a:solidFill>
            <a:schemeClr val="tx1">
              <a:lumMod val="95000"/>
              <a:lumOff val="5000"/>
            </a:schemeClr>
          </a:solidFill>
        </p:spPr>
        <p:txBody>
          <a:bodyPr>
            <a:noAutofit/>
          </a:bodyPr>
          <a:lstStyle/>
          <a:p>
            <a:pPr marL="0" indent="0" algn="just">
              <a:buNone/>
            </a:pPr>
            <a:endParaRPr lang="en-JM" dirty="0" smtClean="0">
              <a:solidFill>
                <a:schemeClr val="bg1"/>
              </a:solidFill>
            </a:endParaRPr>
          </a:p>
          <a:p>
            <a:pPr marL="0" indent="0" algn="just">
              <a:buNone/>
            </a:pPr>
            <a:r>
              <a:rPr lang="en-JM" sz="3600" dirty="0" smtClean="0">
                <a:solidFill>
                  <a:schemeClr val="bg1"/>
                </a:solidFill>
              </a:rPr>
              <a:t>But Judas did not walk in the light so graciously permitted to shine upon him. </a:t>
            </a:r>
            <a:r>
              <a:rPr lang="en-JM" sz="3600" b="1" u="sng" dirty="0" smtClean="0">
                <a:solidFill>
                  <a:schemeClr val="bg1"/>
                </a:solidFill>
              </a:rPr>
              <a:t>By indulgence in sin</a:t>
            </a:r>
            <a:r>
              <a:rPr lang="en-JM" sz="3600" dirty="0" smtClean="0">
                <a:solidFill>
                  <a:schemeClr val="bg1"/>
                </a:solidFill>
              </a:rPr>
              <a:t>, he invited the temptations of Satan. </a:t>
            </a:r>
            <a:r>
              <a:rPr lang="en-JM" sz="3600" b="1" u="sng" dirty="0" smtClean="0">
                <a:solidFill>
                  <a:schemeClr val="bg1"/>
                </a:solidFill>
              </a:rPr>
              <a:t>His evil traits of character became predominant</a:t>
            </a:r>
            <a:r>
              <a:rPr lang="en-JM" sz="3600" dirty="0" smtClean="0">
                <a:solidFill>
                  <a:schemeClr val="bg1"/>
                </a:solidFill>
              </a:rPr>
              <a:t>. He yielded his mind to the control of the powers of darkness, </a:t>
            </a:r>
            <a:r>
              <a:rPr lang="en-JM" sz="3600" b="1" u="sng" dirty="0" smtClean="0">
                <a:solidFill>
                  <a:schemeClr val="bg1"/>
                </a:solidFill>
              </a:rPr>
              <a:t>he became angry when his faults were reproved</a:t>
            </a:r>
            <a:r>
              <a:rPr lang="en-JM" sz="3600" dirty="0" smtClean="0">
                <a:solidFill>
                  <a:schemeClr val="bg1"/>
                </a:solidFill>
              </a:rPr>
              <a:t>, and thus he was led to commit the fearful crime of betraying his Master. </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4" name="Rounded Rectangle 13"/>
          <p:cNvSpPr/>
          <p:nvPr/>
        </p:nvSpPr>
        <p:spPr>
          <a:xfrm>
            <a:off x="9576679" y="6182884"/>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chemeClr val="bg1"/>
                </a:solidFill>
              </a:rPr>
              <a:t>*</a:t>
            </a:r>
            <a:endParaRPr lang="en-JM" dirty="0">
              <a:solidFill>
                <a:schemeClr val="bg1"/>
              </a:solidFill>
            </a:endParaRPr>
          </a:p>
        </p:txBody>
      </p:sp>
    </p:spTree>
    <p:extLst>
      <p:ext uri="{BB962C8B-B14F-4D97-AF65-F5344CB8AC3E}">
        <p14:creationId xmlns:p14="http://schemas.microsoft.com/office/powerpoint/2010/main" val="2086376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1873" y="443345"/>
            <a:ext cx="8379725" cy="6105087"/>
          </a:xfrm>
          <a:solidFill>
            <a:schemeClr val="tx1">
              <a:lumMod val="95000"/>
              <a:lumOff val="5000"/>
            </a:schemeClr>
          </a:solidFill>
        </p:spPr>
        <p:txBody>
          <a:bodyPr>
            <a:noAutofit/>
          </a:bodyPr>
          <a:lstStyle/>
          <a:p>
            <a:pPr marL="0" indent="0" algn="just">
              <a:buNone/>
            </a:pPr>
            <a:endParaRPr lang="en-JM" sz="2400" b="1" dirty="0" smtClean="0">
              <a:solidFill>
                <a:schemeClr val="bg1"/>
              </a:solidFill>
            </a:endParaRPr>
          </a:p>
          <a:p>
            <a:pPr marL="0" indent="0" algn="just">
              <a:buNone/>
            </a:pPr>
            <a:r>
              <a:rPr lang="en-JM" sz="3600" b="1" dirty="0" smtClean="0">
                <a:solidFill>
                  <a:schemeClr val="bg1"/>
                </a:solidFill>
              </a:rPr>
              <a:t>So </a:t>
            </a:r>
            <a:r>
              <a:rPr lang="en-JM" sz="3600" b="1" dirty="0">
                <a:solidFill>
                  <a:schemeClr val="bg1"/>
                </a:solidFill>
              </a:rPr>
              <a:t>do all who </a:t>
            </a:r>
            <a:r>
              <a:rPr lang="en-JM" sz="3600" b="1" u="sng" dirty="0">
                <a:solidFill>
                  <a:schemeClr val="bg1"/>
                </a:solidFill>
              </a:rPr>
              <a:t>cherish evil under a profession of godliness</a:t>
            </a:r>
            <a:r>
              <a:rPr lang="en-JM" sz="3600" b="1" dirty="0">
                <a:solidFill>
                  <a:schemeClr val="bg1"/>
                </a:solidFill>
              </a:rPr>
              <a:t> </a:t>
            </a:r>
            <a:r>
              <a:rPr lang="en-JM" sz="3600" b="1" dirty="0">
                <a:solidFill>
                  <a:srgbClr val="FFFF00"/>
                </a:solidFill>
              </a:rPr>
              <a:t>hate those who disturb their peace by condemning their course of sin</a:t>
            </a:r>
            <a:r>
              <a:rPr lang="en-JM" sz="3600" b="1" dirty="0">
                <a:solidFill>
                  <a:schemeClr val="bg1"/>
                </a:solidFill>
              </a:rPr>
              <a:t>. </a:t>
            </a:r>
            <a:r>
              <a:rPr lang="en-JM" sz="3600" b="1" i="1" dirty="0">
                <a:solidFill>
                  <a:schemeClr val="bg1"/>
                </a:solidFill>
              </a:rPr>
              <a:t>When a </a:t>
            </a:r>
            <a:r>
              <a:rPr lang="en-JM" sz="3600" b="1" i="1" dirty="0" smtClean="0">
                <a:solidFill>
                  <a:schemeClr val="bg1"/>
                </a:solidFill>
              </a:rPr>
              <a:t>favourable </a:t>
            </a:r>
            <a:r>
              <a:rPr lang="en-JM" sz="3600" b="1" i="1" dirty="0">
                <a:solidFill>
                  <a:schemeClr val="bg1"/>
                </a:solidFill>
              </a:rPr>
              <a:t>opportunity is presented, they will, like Judas, betray those who for their good have sought to reprove them</a:t>
            </a:r>
            <a:r>
              <a:rPr lang="en-JM" sz="3600" b="1" dirty="0">
                <a:solidFill>
                  <a:schemeClr val="bg1"/>
                </a:solidFill>
              </a:rPr>
              <a:t>. The apostles encountered those in the church who professed godliness while they were </a:t>
            </a:r>
            <a:r>
              <a:rPr lang="en-JM" sz="3600" b="1" u="sng" dirty="0">
                <a:solidFill>
                  <a:schemeClr val="bg1"/>
                </a:solidFill>
                <a:effectLst>
                  <a:outerShdw blurRad="38100" dist="38100" dir="2700000" algn="tl">
                    <a:srgbClr val="000000">
                      <a:alpha val="43137"/>
                    </a:srgbClr>
                  </a:outerShdw>
                </a:effectLst>
              </a:rPr>
              <a:t>secretly cherishing </a:t>
            </a:r>
            <a:r>
              <a:rPr lang="en-JM" sz="4400" b="1" u="sng" dirty="0">
                <a:solidFill>
                  <a:schemeClr val="bg1"/>
                </a:solidFill>
                <a:effectLst>
                  <a:outerShdw blurRad="38100" dist="38100" dir="2700000" algn="tl">
                    <a:srgbClr val="000000">
                      <a:alpha val="43137"/>
                    </a:srgbClr>
                  </a:outerShdw>
                </a:effectLst>
              </a:rPr>
              <a:t>iniquity</a:t>
            </a:r>
            <a:r>
              <a:rPr lang="en-JM" sz="3600" b="1" dirty="0">
                <a:solidFill>
                  <a:schemeClr val="bg1"/>
                </a:solidFill>
              </a:rPr>
              <a:t>. </a:t>
            </a:r>
            <a:r>
              <a:rPr lang="en-JM" sz="3200" b="1" dirty="0">
                <a:solidFill>
                  <a:schemeClr val="bg1"/>
                </a:solidFill>
              </a:rPr>
              <a:t>GC88 43.2</a:t>
            </a:r>
            <a:endParaRPr lang="en-JM" sz="3600" b="1"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4" name="Rounded Rectangle 13"/>
          <p:cNvSpPr/>
          <p:nvPr/>
        </p:nvSpPr>
        <p:spPr>
          <a:xfrm>
            <a:off x="9576679" y="6182884"/>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chemeClr val="bg1"/>
                </a:solidFill>
              </a:rPr>
              <a:t>*</a:t>
            </a:r>
            <a:endParaRPr lang="en-JM" dirty="0">
              <a:solidFill>
                <a:schemeClr val="bg1"/>
              </a:solidFill>
            </a:endParaRPr>
          </a:p>
        </p:txBody>
      </p:sp>
    </p:spTree>
    <p:extLst>
      <p:ext uri="{BB962C8B-B14F-4D97-AF65-F5344CB8AC3E}">
        <p14:creationId xmlns:p14="http://schemas.microsoft.com/office/powerpoint/2010/main" val="3701506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732" y="365125"/>
            <a:ext cx="8266030" cy="619613"/>
          </a:xfrm>
        </p:spPr>
        <p:txBody>
          <a:bodyPr>
            <a:normAutofit fontScale="90000"/>
          </a:bodyPr>
          <a:lstStyle/>
          <a:p>
            <a:pPr algn="ctr"/>
            <a:r>
              <a:rPr lang="en-JM" b="1" dirty="0" smtClean="0"/>
              <a:t>WHAT DOES JESUS SEE IN ME?</a:t>
            </a:r>
            <a:endParaRPr lang="en-JM" b="1" dirty="0"/>
          </a:p>
        </p:txBody>
      </p:sp>
      <p:sp>
        <p:nvSpPr>
          <p:cNvPr id="3" name="Content Placeholder 2"/>
          <p:cNvSpPr>
            <a:spLocks noGrp="1"/>
          </p:cNvSpPr>
          <p:nvPr>
            <p:ph idx="1"/>
          </p:nvPr>
        </p:nvSpPr>
        <p:spPr>
          <a:xfrm>
            <a:off x="1814732" y="1152326"/>
            <a:ext cx="8266030" cy="5079447"/>
          </a:xfrm>
          <a:blipFill>
            <a:blip r:embed="rId3"/>
            <a:tile tx="0" ty="0" sx="100000" sy="100000" flip="none" algn="tl"/>
          </a:blipFill>
        </p:spPr>
        <p:txBody>
          <a:bodyPr>
            <a:normAutofit/>
          </a:bodyPr>
          <a:lstStyle/>
          <a:p>
            <a:pPr marL="0" indent="0" algn="just">
              <a:buNone/>
            </a:pPr>
            <a:endParaRPr lang="en-JM" sz="1800" dirty="0" smtClean="0"/>
          </a:p>
          <a:p>
            <a:pPr marL="0" indent="0" algn="just">
              <a:buNone/>
            </a:pPr>
            <a:r>
              <a:rPr lang="en-JM" sz="4400" dirty="0" smtClean="0"/>
              <a:t>The bodies of human beings, made for the dwelling place of God, had become the habitation of demons. The </a:t>
            </a:r>
            <a:r>
              <a:rPr lang="en-JM" sz="4400" b="1" dirty="0" smtClean="0"/>
              <a:t>senses</a:t>
            </a:r>
            <a:r>
              <a:rPr lang="en-JM" sz="4400" dirty="0" smtClean="0"/>
              <a:t>, the </a:t>
            </a:r>
            <a:r>
              <a:rPr lang="en-JM" sz="4400" b="1" dirty="0" smtClean="0"/>
              <a:t>nerves</a:t>
            </a:r>
            <a:r>
              <a:rPr lang="en-JM" sz="4400" dirty="0" smtClean="0"/>
              <a:t>, the </a:t>
            </a:r>
            <a:r>
              <a:rPr lang="en-JM" sz="4400" b="1" dirty="0" smtClean="0"/>
              <a:t>passions</a:t>
            </a:r>
            <a:r>
              <a:rPr lang="en-JM" sz="4400" dirty="0" smtClean="0"/>
              <a:t>, the </a:t>
            </a:r>
            <a:r>
              <a:rPr lang="en-JM" sz="4400" b="1" dirty="0" smtClean="0"/>
              <a:t>organs</a:t>
            </a:r>
            <a:r>
              <a:rPr lang="en-JM" sz="4400" dirty="0" smtClean="0"/>
              <a:t> of men, were </a:t>
            </a:r>
            <a:r>
              <a:rPr lang="en-JM" sz="4400" b="1" u="sng" dirty="0" smtClean="0"/>
              <a:t>worked by supernatural agencies </a:t>
            </a:r>
            <a:r>
              <a:rPr lang="en-JM" sz="4400" dirty="0" smtClean="0"/>
              <a:t>in the indulgence of </a:t>
            </a:r>
            <a:r>
              <a:rPr lang="en-JM" sz="4400" b="1" dirty="0" smtClean="0"/>
              <a:t>the vilest lust</a:t>
            </a:r>
            <a:r>
              <a:rPr lang="en-JM" sz="4400" dirty="0" smtClean="0"/>
              <a:t>. </a:t>
            </a:r>
            <a:endParaRPr lang="en-JM" sz="4400" dirty="0"/>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2449354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732" y="365125"/>
            <a:ext cx="8266030" cy="619613"/>
          </a:xfrm>
        </p:spPr>
        <p:txBody>
          <a:bodyPr>
            <a:normAutofit fontScale="90000"/>
          </a:bodyPr>
          <a:lstStyle/>
          <a:p>
            <a:pPr algn="ctr"/>
            <a:r>
              <a:rPr lang="en-JM" b="1" dirty="0" smtClean="0"/>
              <a:t>WHAT DOES JESUS SEE IN ME?</a:t>
            </a:r>
            <a:endParaRPr lang="en-JM" b="1" dirty="0"/>
          </a:p>
        </p:txBody>
      </p:sp>
      <p:sp>
        <p:nvSpPr>
          <p:cNvPr id="3" name="Content Placeholder 2"/>
          <p:cNvSpPr>
            <a:spLocks noGrp="1"/>
          </p:cNvSpPr>
          <p:nvPr>
            <p:ph idx="1"/>
          </p:nvPr>
        </p:nvSpPr>
        <p:spPr>
          <a:xfrm>
            <a:off x="1814732" y="1152326"/>
            <a:ext cx="8266030" cy="5079447"/>
          </a:xfrm>
          <a:blipFill>
            <a:blip r:embed="rId3"/>
            <a:tile tx="0" ty="0" sx="100000" sy="100000" flip="none" algn="tl"/>
          </a:blipFill>
        </p:spPr>
        <p:txBody>
          <a:bodyPr>
            <a:normAutofit/>
          </a:bodyPr>
          <a:lstStyle/>
          <a:p>
            <a:pPr marL="0" indent="0" algn="just">
              <a:buNone/>
            </a:pPr>
            <a:endParaRPr lang="en-JM" sz="1600" dirty="0" smtClean="0"/>
          </a:p>
          <a:p>
            <a:pPr marL="0" indent="0" algn="just">
              <a:buNone/>
            </a:pPr>
            <a:r>
              <a:rPr lang="en-JM" sz="4000" dirty="0" smtClean="0"/>
              <a:t>The </a:t>
            </a:r>
            <a:r>
              <a:rPr lang="en-JM" sz="4000" dirty="0"/>
              <a:t>very stamp of demons was impressed upon the countenances of men. Human faces reflected the expression of the legions of evil with which they were possessed. Such was the prospect upon which the world's Redeemer looked. What a spectacle for Infinite Purity to behold!  {DA 36.3} </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1279552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pic>
        <p:nvPicPr>
          <p:cNvPr id="13" name="david gates meets a warlo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947579" y="614358"/>
            <a:ext cx="7925084" cy="5607580"/>
          </a:xfrm>
          <a:prstGeom prst="rect">
            <a:avLst/>
          </a:prstGeom>
        </p:spPr>
      </p:pic>
    </p:spTree>
    <p:extLst>
      <p:ext uri="{BB962C8B-B14F-4D97-AF65-F5344CB8AC3E}">
        <p14:creationId xmlns:p14="http://schemas.microsoft.com/office/powerpoint/2010/main" val="140107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100000">
                <p:cTn id="7" fill="hold" display="0">
                  <p:stCondLst>
                    <p:cond delay="indefinite"/>
                  </p:stCondLst>
                </p:cTn>
                <p:tgtEl>
                  <p:spTgt spid="1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396" y="365124"/>
            <a:ext cx="8379725" cy="999651"/>
          </a:xfrm>
        </p:spPr>
        <p:txBody>
          <a:bodyPr>
            <a:noAutofit/>
          </a:bodyPr>
          <a:lstStyle/>
          <a:p>
            <a:pPr algn="ctr"/>
            <a:r>
              <a:rPr lang="en-JM" sz="3200" b="1" dirty="0" smtClean="0"/>
              <a:t>JESUS DID EVERYTHING TO PREPARE HIS DISCIPLES FOR THE CRISIS THEY WOULD FACE</a:t>
            </a:r>
            <a:endParaRPr lang="en-JM" sz="3200" b="1" dirty="0"/>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49" y="3087934"/>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98936"/>
            <a:ext cx="1660512" cy="2926688"/>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sharpenSoften amount="1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947580" y="1364777"/>
            <a:ext cx="8062844" cy="5119586"/>
          </a:xfrm>
          <a:prstGeom prst="rect">
            <a:avLst/>
          </a:prstGeom>
        </p:spPr>
      </p:pic>
      <p:sp>
        <p:nvSpPr>
          <p:cNvPr id="14" name="Rounded Rectangle 13"/>
          <p:cNvSpPr/>
          <p:nvPr/>
        </p:nvSpPr>
        <p:spPr>
          <a:xfrm>
            <a:off x="9494531" y="5977499"/>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chemeClr val="bg1"/>
                </a:solidFill>
              </a:rPr>
              <a:t>*</a:t>
            </a:r>
            <a:endParaRPr lang="en-JM" dirty="0">
              <a:solidFill>
                <a:schemeClr val="bg1"/>
              </a:solidFill>
            </a:endParaRPr>
          </a:p>
        </p:txBody>
      </p:sp>
    </p:spTree>
    <p:extLst>
      <p:ext uri="{BB962C8B-B14F-4D97-AF65-F5344CB8AC3E}">
        <p14:creationId xmlns:p14="http://schemas.microsoft.com/office/powerpoint/2010/main" val="2368252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Title 1"/>
          <p:cNvSpPr>
            <a:spLocks noGrp="1"/>
          </p:cNvSpPr>
          <p:nvPr>
            <p:ph type="title"/>
          </p:nvPr>
        </p:nvSpPr>
        <p:spPr>
          <a:xfrm>
            <a:off x="2181383" y="290739"/>
            <a:ext cx="7661501" cy="839561"/>
          </a:xfrm>
        </p:spPr>
        <p:txBody>
          <a:bodyPr>
            <a:normAutofit/>
          </a:bodyPr>
          <a:lstStyle/>
          <a:p>
            <a:pPr algn="ctr"/>
            <a:r>
              <a:rPr lang="en-JM" sz="3600" b="1" dirty="0" smtClean="0">
                <a:latin typeface="AR DELANEY" panose="02000000000000000000" pitchFamily="2" charset="0"/>
              </a:rPr>
              <a:t>REQUIREMENTS OF FAITHFULNESS</a:t>
            </a:r>
            <a:endParaRPr lang="en-JM" sz="3600" b="1" dirty="0">
              <a:latin typeface="AR DELANEY" panose="02000000000000000000" pitchFamily="2" charset="0"/>
            </a:endParaRPr>
          </a:p>
        </p:txBody>
      </p:sp>
      <p:sp>
        <p:nvSpPr>
          <p:cNvPr id="14" name="Text Placeholder 2"/>
          <p:cNvSpPr txBox="1">
            <a:spLocks/>
          </p:cNvSpPr>
          <p:nvPr/>
        </p:nvSpPr>
        <p:spPr>
          <a:xfrm>
            <a:off x="3086202" y="1275322"/>
            <a:ext cx="5157787" cy="523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JM" dirty="0" smtClean="0"/>
              <a:t>WHAT WE ARE TO BE DOING?</a:t>
            </a:r>
            <a:endParaRPr lang="en-JM" dirty="0"/>
          </a:p>
        </p:txBody>
      </p:sp>
      <p:graphicFrame>
        <p:nvGraphicFramePr>
          <p:cNvPr id="15" name="Content Placeholder 6"/>
          <p:cNvGraphicFramePr>
            <a:graphicFrameLocks noGrp="1"/>
          </p:cNvGraphicFramePr>
          <p:nvPr>
            <p:ph sz="half" idx="4294967295"/>
            <p:extLst>
              <p:ext uri="{D42A27DB-BD31-4B8C-83A1-F6EECF244321}">
                <p14:modId xmlns:p14="http://schemas.microsoft.com/office/powerpoint/2010/main" val="901893913"/>
              </p:ext>
            </p:extLst>
          </p:nvPr>
        </p:nvGraphicFramePr>
        <p:xfrm>
          <a:off x="3262085" y="2096086"/>
          <a:ext cx="5157787" cy="3800976"/>
        </p:xfrm>
        <a:graphic>
          <a:graphicData uri="http://schemas.openxmlformats.org/drawingml/2006/table">
            <a:tbl>
              <a:tblPr firstRow="1" bandRow="1">
                <a:tableStyleId>{5C22544A-7EE6-4342-B048-85BDC9FD1C3A}</a:tableStyleId>
              </a:tblPr>
              <a:tblGrid>
                <a:gridCol w="5157787"/>
              </a:tblGrid>
              <a:tr h="637072">
                <a:tc>
                  <a:txBody>
                    <a:bodyPr/>
                    <a:lstStyle/>
                    <a:p>
                      <a:pPr algn="ctr"/>
                      <a:r>
                        <a:rPr lang="en-JM" sz="3200" b="1" dirty="0" smtClean="0">
                          <a:solidFill>
                            <a:srgbClr val="C00000"/>
                          </a:solidFill>
                          <a:effectLst>
                            <a:outerShdw blurRad="38100" dist="38100" dir="2700000" algn="tl">
                              <a:srgbClr val="000000">
                                <a:alpha val="43137"/>
                              </a:srgbClr>
                            </a:outerShdw>
                          </a:effectLst>
                        </a:rPr>
                        <a:t>DAY</a:t>
                      </a:r>
                      <a:r>
                        <a:rPr lang="en-JM" sz="3200" b="1" baseline="0" dirty="0" smtClean="0">
                          <a:solidFill>
                            <a:srgbClr val="C00000"/>
                          </a:solidFill>
                          <a:effectLst>
                            <a:outerShdw blurRad="38100" dist="38100" dir="2700000" algn="tl">
                              <a:srgbClr val="000000">
                                <a:alpha val="43137"/>
                              </a:srgbClr>
                            </a:outerShdw>
                          </a:effectLst>
                        </a:rPr>
                        <a:t> OF ATONEMENT</a:t>
                      </a:r>
                      <a:endParaRPr lang="en-JM" sz="3200" b="1" dirty="0">
                        <a:solidFill>
                          <a:srgbClr val="C00000"/>
                        </a:solidFill>
                        <a:effectLst>
                          <a:outerShdw blurRad="38100" dist="38100" dir="2700000" algn="tl">
                            <a:srgbClr val="000000">
                              <a:alpha val="43137"/>
                            </a:srgbClr>
                          </a:outerShdw>
                        </a:effectLst>
                      </a:endParaRPr>
                    </a:p>
                  </a:txBody>
                  <a:tcPr>
                    <a:solidFill>
                      <a:srgbClr val="FFFF00"/>
                    </a:solidFill>
                  </a:tcPr>
                </a:tc>
              </a:tr>
              <a:tr h="637072">
                <a:tc>
                  <a:txBody>
                    <a:bodyPr/>
                    <a:lstStyle/>
                    <a:p>
                      <a:pPr algn="ctr"/>
                      <a:r>
                        <a:rPr lang="en-JM" sz="2800" b="1" i="0" kern="1200" dirty="0" smtClean="0">
                          <a:solidFill>
                            <a:schemeClr val="dk1"/>
                          </a:solidFill>
                          <a:effectLst/>
                          <a:latin typeface="+mn-lt"/>
                          <a:ea typeface="+mn-ea"/>
                          <a:cs typeface="+mn-cs"/>
                        </a:rPr>
                        <a:t>HAVE HOLY CONVOCATION </a:t>
                      </a:r>
                      <a:endParaRPr lang="en-JM" sz="2800" b="1" dirty="0"/>
                    </a:p>
                  </a:txBody>
                  <a:tcPr/>
                </a:tc>
              </a:tr>
              <a:tr h="637072">
                <a:tc>
                  <a:txBody>
                    <a:bodyPr/>
                    <a:lstStyle/>
                    <a:p>
                      <a:pPr algn="ctr"/>
                      <a:r>
                        <a:rPr lang="en-JM" sz="2800" b="1" dirty="0" smtClean="0">
                          <a:solidFill>
                            <a:srgbClr val="FF0000"/>
                          </a:solidFill>
                        </a:rPr>
                        <a:t>**</a:t>
                      </a:r>
                      <a:r>
                        <a:rPr lang="en-JM" sz="2800" b="1" dirty="0" smtClean="0"/>
                        <a:t>AFFLICTING OUR SOULS </a:t>
                      </a:r>
                      <a:endParaRPr lang="en-JM" sz="2800" b="1" dirty="0"/>
                    </a:p>
                  </a:txBody>
                  <a:tcPr/>
                </a:tc>
              </a:tr>
              <a:tr h="637072">
                <a:tc>
                  <a:txBody>
                    <a:bodyPr/>
                    <a:lstStyle/>
                    <a:p>
                      <a:pPr algn="ctr"/>
                      <a:r>
                        <a:rPr lang="en-JM" sz="2800" b="1" i="0" kern="1200" dirty="0" smtClean="0">
                          <a:solidFill>
                            <a:schemeClr val="dk1"/>
                          </a:solidFill>
                          <a:effectLst/>
                          <a:latin typeface="+mn-lt"/>
                          <a:ea typeface="+mn-ea"/>
                          <a:cs typeface="+mn-cs"/>
                        </a:rPr>
                        <a:t>OFFER AN OFFERING MADE BY FIRE UNTO THE </a:t>
                      </a:r>
                      <a:r>
                        <a:rPr lang="en-JM" sz="2800" b="1" i="0" kern="1200" cap="small" dirty="0" smtClean="0">
                          <a:solidFill>
                            <a:schemeClr val="dk1"/>
                          </a:solidFill>
                          <a:effectLst/>
                          <a:latin typeface="+mn-lt"/>
                          <a:ea typeface="+mn-ea"/>
                          <a:cs typeface="+mn-cs"/>
                        </a:rPr>
                        <a:t>LORD</a:t>
                      </a:r>
                      <a:endParaRPr lang="en-JM" sz="2800" b="1" dirty="0"/>
                    </a:p>
                  </a:txBody>
                  <a:tcPr/>
                </a:tc>
              </a:tr>
              <a:tr h="637072">
                <a:tc>
                  <a:txBody>
                    <a:bodyPr/>
                    <a:lstStyle/>
                    <a:p>
                      <a:pPr algn="ctr"/>
                      <a:r>
                        <a:rPr lang="en-JM" sz="2800" b="1" i="0" kern="1200" dirty="0" smtClean="0">
                          <a:solidFill>
                            <a:schemeClr val="dk1"/>
                          </a:solidFill>
                          <a:effectLst/>
                          <a:latin typeface="+mn-lt"/>
                          <a:ea typeface="+mn-ea"/>
                          <a:cs typeface="+mn-cs"/>
                        </a:rPr>
                        <a:t> DO NO WORK…FOR IT IS A DAY OF ATONEMENT</a:t>
                      </a:r>
                      <a:endParaRPr lang="en-JM" sz="2800" b="1" dirty="0"/>
                    </a:p>
                  </a:txBody>
                  <a:tcPr/>
                </a:tc>
              </a:tr>
            </a:tbl>
          </a:graphicData>
        </a:graphic>
      </p:graphicFrame>
      <p:sp>
        <p:nvSpPr>
          <p:cNvPr id="2" name="TextBox 1"/>
          <p:cNvSpPr txBox="1"/>
          <p:nvPr/>
        </p:nvSpPr>
        <p:spPr>
          <a:xfrm>
            <a:off x="7858125" y="6231774"/>
            <a:ext cx="2132239" cy="261610"/>
          </a:xfrm>
          <a:prstGeom prst="rect">
            <a:avLst/>
          </a:prstGeom>
          <a:noFill/>
        </p:spPr>
        <p:txBody>
          <a:bodyPr wrap="square" rtlCol="0">
            <a:spAutoFit/>
          </a:bodyPr>
          <a:lstStyle/>
          <a:p>
            <a:r>
              <a:rPr lang="en-JM" sz="1100" dirty="0" smtClean="0"/>
              <a:t>Stopped here SVSDAC 2017 12 09</a:t>
            </a:r>
            <a:endParaRPr lang="en-JM" sz="1100" dirty="0"/>
          </a:p>
        </p:txBody>
      </p:sp>
    </p:spTree>
    <p:extLst>
      <p:ext uri="{BB962C8B-B14F-4D97-AF65-F5344CB8AC3E}">
        <p14:creationId xmlns:p14="http://schemas.microsoft.com/office/powerpoint/2010/main" val="2714232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Title 1"/>
          <p:cNvSpPr>
            <a:spLocks noGrp="1"/>
          </p:cNvSpPr>
          <p:nvPr>
            <p:ph type="title"/>
          </p:nvPr>
        </p:nvSpPr>
        <p:spPr>
          <a:xfrm>
            <a:off x="2328863" y="290739"/>
            <a:ext cx="7661501" cy="839561"/>
          </a:xfrm>
        </p:spPr>
        <p:txBody>
          <a:bodyPr>
            <a:normAutofit/>
          </a:bodyPr>
          <a:lstStyle/>
          <a:p>
            <a:pPr algn="ctr"/>
            <a:r>
              <a:rPr lang="en-JM" sz="3600" b="1" dirty="0" smtClean="0">
                <a:latin typeface="AR DELANEY" panose="02000000000000000000" pitchFamily="2" charset="0"/>
              </a:rPr>
              <a:t>REQUIREMENTS OF FAITHFULNESS</a:t>
            </a:r>
            <a:endParaRPr lang="en-JM" sz="3600" b="1" dirty="0">
              <a:latin typeface="AR DELANEY" panose="02000000000000000000" pitchFamily="2" charset="0"/>
            </a:endParaRPr>
          </a:p>
        </p:txBody>
      </p:sp>
      <p:sp>
        <p:nvSpPr>
          <p:cNvPr id="14" name="Text Placeholder 2"/>
          <p:cNvSpPr txBox="1">
            <a:spLocks/>
          </p:cNvSpPr>
          <p:nvPr/>
        </p:nvSpPr>
        <p:spPr>
          <a:xfrm>
            <a:off x="3133499" y="1560468"/>
            <a:ext cx="5157787" cy="523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JM" dirty="0" smtClean="0"/>
              <a:t>WHAT WE ARE TO BE DOING</a:t>
            </a:r>
            <a:endParaRPr lang="en-JM" dirty="0"/>
          </a:p>
        </p:txBody>
      </p:sp>
      <p:graphicFrame>
        <p:nvGraphicFramePr>
          <p:cNvPr id="15" name="Content Placeholder 6"/>
          <p:cNvGraphicFramePr>
            <a:graphicFrameLocks noGrp="1"/>
          </p:cNvGraphicFramePr>
          <p:nvPr>
            <p:ph sz="half" idx="4294967295"/>
            <p:extLst>
              <p:ext uri="{D42A27DB-BD31-4B8C-83A1-F6EECF244321}">
                <p14:modId xmlns:p14="http://schemas.microsoft.com/office/powerpoint/2010/main" val="2293213858"/>
              </p:ext>
            </p:extLst>
          </p:nvPr>
        </p:nvGraphicFramePr>
        <p:xfrm>
          <a:off x="3277850" y="2719698"/>
          <a:ext cx="5157787" cy="1911216"/>
        </p:xfrm>
        <a:graphic>
          <a:graphicData uri="http://schemas.openxmlformats.org/drawingml/2006/table">
            <a:tbl>
              <a:tblPr firstRow="1" bandRow="1">
                <a:tableStyleId>{5C22544A-7EE6-4342-B048-85BDC9FD1C3A}</a:tableStyleId>
              </a:tblPr>
              <a:tblGrid>
                <a:gridCol w="5157787"/>
              </a:tblGrid>
              <a:tr h="637072">
                <a:tc>
                  <a:txBody>
                    <a:bodyPr/>
                    <a:lstStyle/>
                    <a:p>
                      <a:pPr algn="ctr"/>
                      <a:r>
                        <a:rPr lang="en-JM" sz="3200" b="1" dirty="0" smtClean="0">
                          <a:solidFill>
                            <a:srgbClr val="C00000"/>
                          </a:solidFill>
                          <a:effectLst>
                            <a:outerShdw blurRad="38100" dist="38100" dir="2700000" algn="tl">
                              <a:srgbClr val="000000">
                                <a:alpha val="43137"/>
                              </a:srgbClr>
                            </a:outerShdw>
                          </a:effectLst>
                        </a:rPr>
                        <a:t>DAY</a:t>
                      </a:r>
                      <a:r>
                        <a:rPr lang="en-JM" sz="3200" b="1" baseline="0" dirty="0" smtClean="0">
                          <a:solidFill>
                            <a:srgbClr val="C00000"/>
                          </a:solidFill>
                          <a:effectLst>
                            <a:outerShdw blurRad="38100" dist="38100" dir="2700000" algn="tl">
                              <a:srgbClr val="000000">
                                <a:alpha val="43137"/>
                              </a:srgbClr>
                            </a:outerShdw>
                          </a:effectLst>
                        </a:rPr>
                        <a:t> OF ATONEMENT</a:t>
                      </a:r>
                      <a:endParaRPr lang="en-JM" sz="3200" b="1" dirty="0">
                        <a:solidFill>
                          <a:srgbClr val="C00000"/>
                        </a:solidFill>
                        <a:effectLst>
                          <a:outerShdw blurRad="38100" dist="38100" dir="2700000" algn="tl">
                            <a:srgbClr val="000000">
                              <a:alpha val="43137"/>
                            </a:srgbClr>
                          </a:outerShdw>
                        </a:effectLst>
                      </a:endParaRPr>
                    </a:p>
                  </a:txBody>
                  <a:tcPr>
                    <a:solidFill>
                      <a:srgbClr val="FFFF00"/>
                    </a:solidFill>
                  </a:tcPr>
                </a:tc>
              </a:tr>
              <a:tr h="1274144">
                <a:tc>
                  <a:txBody>
                    <a:bodyPr/>
                    <a:lstStyle/>
                    <a:p>
                      <a:pPr algn="ctr"/>
                      <a:endParaRPr lang="en-JM" b="1" dirty="0" smtClean="0"/>
                    </a:p>
                    <a:p>
                      <a:pPr algn="ctr"/>
                      <a:r>
                        <a:rPr lang="en-JM" sz="3600" b="1" dirty="0" smtClean="0"/>
                        <a:t>PUT AWAY SIN</a:t>
                      </a:r>
                      <a:endParaRPr lang="en-JM" sz="3600" b="1" dirty="0"/>
                    </a:p>
                  </a:txBody>
                  <a:tcPr/>
                </a:tc>
              </a:tr>
            </a:tbl>
          </a:graphicData>
        </a:graphic>
      </p:graphicFrame>
      <p:sp>
        <p:nvSpPr>
          <p:cNvPr id="2" name="TextBox 1"/>
          <p:cNvSpPr txBox="1"/>
          <p:nvPr/>
        </p:nvSpPr>
        <p:spPr>
          <a:xfrm>
            <a:off x="7858125" y="6368148"/>
            <a:ext cx="2132239" cy="261610"/>
          </a:xfrm>
          <a:prstGeom prst="rect">
            <a:avLst/>
          </a:prstGeom>
          <a:noFill/>
        </p:spPr>
        <p:txBody>
          <a:bodyPr wrap="square" rtlCol="0">
            <a:spAutoFit/>
          </a:bodyPr>
          <a:lstStyle/>
          <a:p>
            <a:r>
              <a:rPr lang="en-JM" sz="1100" dirty="0" smtClean="0"/>
              <a:t>Stopped here SVSDAC 2017 12 09</a:t>
            </a:r>
            <a:endParaRPr lang="en-JM" sz="1100" dirty="0"/>
          </a:p>
        </p:txBody>
      </p:sp>
    </p:spTree>
    <p:extLst>
      <p:ext uri="{BB962C8B-B14F-4D97-AF65-F5344CB8AC3E}">
        <p14:creationId xmlns:p14="http://schemas.microsoft.com/office/powerpoint/2010/main" val="3398316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4"/>
            <a:ext cx="8379725" cy="999651"/>
          </a:xfrm>
        </p:spPr>
        <p:txBody>
          <a:bodyPr>
            <a:normAutofit/>
          </a:bodyPr>
          <a:lstStyle/>
          <a:p>
            <a:pPr algn="ctr"/>
            <a:r>
              <a:rPr lang="en-JM" b="1" dirty="0" smtClean="0">
                <a:solidFill>
                  <a:srgbClr val="00B050"/>
                </a:solidFill>
                <a:effectLst>
                  <a:outerShdw blurRad="38100" dist="38100" dir="2700000" algn="tl">
                    <a:srgbClr val="000000">
                      <a:alpha val="43137"/>
                    </a:srgbClr>
                  </a:outerShdw>
                </a:effectLst>
              </a:rPr>
              <a:t>Living in the Great Day of Atonement</a:t>
            </a:r>
            <a:endParaRPr lang="en-JM"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52377" y="1540563"/>
            <a:ext cx="8379725" cy="4351338"/>
          </a:xfrm>
          <a:solidFill>
            <a:srgbClr val="660033"/>
          </a:solidFill>
        </p:spPr>
        <p:txBody>
          <a:bodyPr>
            <a:normAutofit/>
          </a:bodyPr>
          <a:lstStyle/>
          <a:p>
            <a:pPr marL="0" indent="0" algn="just">
              <a:buNone/>
            </a:pPr>
            <a:endParaRPr lang="en-JM" sz="3400" dirty="0" smtClean="0">
              <a:solidFill>
                <a:schemeClr val="bg1"/>
              </a:solidFill>
            </a:endParaRPr>
          </a:p>
          <a:p>
            <a:pPr marL="0" indent="0" algn="just">
              <a:buNone/>
            </a:pPr>
            <a:r>
              <a:rPr lang="en-JM" sz="3400" dirty="0" smtClean="0">
                <a:solidFill>
                  <a:schemeClr val="bg1"/>
                </a:solidFill>
              </a:rPr>
              <a:t>We are now living in the great day of atonement. In the typical service, while the high priest was making the atonement for Israel, all were required to afflict their souls by </a:t>
            </a:r>
            <a:r>
              <a:rPr lang="en-JM" sz="3400" b="1" u="sng" dirty="0" smtClean="0">
                <a:solidFill>
                  <a:schemeClr val="bg1"/>
                </a:solidFill>
              </a:rPr>
              <a:t>repentance of sin</a:t>
            </a:r>
            <a:r>
              <a:rPr lang="en-JM" sz="3400" b="1" dirty="0" smtClean="0">
                <a:solidFill>
                  <a:schemeClr val="bg1"/>
                </a:solidFill>
              </a:rPr>
              <a:t> </a:t>
            </a:r>
            <a:r>
              <a:rPr lang="en-JM" sz="3400" dirty="0" smtClean="0">
                <a:solidFill>
                  <a:schemeClr val="bg1"/>
                </a:solidFill>
              </a:rPr>
              <a:t>and </a:t>
            </a:r>
            <a:r>
              <a:rPr lang="en-JM" sz="3400" b="1" u="sng" dirty="0" smtClean="0">
                <a:solidFill>
                  <a:schemeClr val="bg1"/>
                </a:solidFill>
              </a:rPr>
              <a:t>humiliation</a:t>
            </a:r>
            <a:r>
              <a:rPr lang="en-JM" sz="3400" dirty="0" smtClean="0">
                <a:solidFill>
                  <a:schemeClr val="bg1"/>
                </a:solidFill>
              </a:rPr>
              <a:t> before the Lord, lest they be cut off from among the people. </a:t>
            </a:r>
            <a:endParaRPr lang="en-JM" sz="34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4258478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4"/>
            <a:ext cx="8379725" cy="999651"/>
          </a:xfrm>
        </p:spPr>
        <p:txBody>
          <a:bodyPr>
            <a:normAutofit/>
          </a:bodyPr>
          <a:lstStyle/>
          <a:p>
            <a:pPr algn="ctr"/>
            <a:r>
              <a:rPr lang="en-JM" b="1" dirty="0" smtClean="0">
                <a:solidFill>
                  <a:srgbClr val="00B050"/>
                </a:solidFill>
                <a:effectLst>
                  <a:outerShdw blurRad="38100" dist="38100" dir="2700000" algn="tl">
                    <a:srgbClr val="000000">
                      <a:alpha val="43137"/>
                    </a:srgbClr>
                  </a:outerShdw>
                </a:effectLst>
              </a:rPr>
              <a:t>Living in the Great Day of Atonement</a:t>
            </a:r>
            <a:endParaRPr lang="en-JM"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52377" y="1540563"/>
            <a:ext cx="8379725" cy="4351338"/>
          </a:xfrm>
          <a:solidFill>
            <a:srgbClr val="660033"/>
          </a:solidFill>
        </p:spPr>
        <p:txBody>
          <a:bodyPr>
            <a:normAutofit lnSpcReduction="10000"/>
          </a:bodyPr>
          <a:lstStyle/>
          <a:p>
            <a:pPr marL="0" indent="0" algn="just">
              <a:buNone/>
            </a:pPr>
            <a:endParaRPr lang="en-JM" sz="3400" dirty="0" smtClean="0">
              <a:solidFill>
                <a:schemeClr val="bg1"/>
              </a:solidFill>
            </a:endParaRPr>
          </a:p>
          <a:p>
            <a:pPr marL="0" indent="0" algn="just">
              <a:buNone/>
            </a:pPr>
            <a:r>
              <a:rPr lang="en-JM" sz="3400" dirty="0" smtClean="0">
                <a:solidFill>
                  <a:schemeClr val="bg1"/>
                </a:solidFill>
              </a:rPr>
              <a:t>In </a:t>
            </a:r>
            <a:r>
              <a:rPr lang="en-JM" sz="3400" dirty="0">
                <a:solidFill>
                  <a:schemeClr val="bg1"/>
                </a:solidFill>
              </a:rPr>
              <a:t>like manner, all who would have their names retained in the book of life should now, in the few remaining days of their probation, afflict their souls before God by </a:t>
            </a:r>
            <a:r>
              <a:rPr lang="en-JM" sz="3400" b="1" dirty="0">
                <a:solidFill>
                  <a:srgbClr val="FFFF00"/>
                </a:solidFill>
              </a:rPr>
              <a:t>sorrow for sin and true repentance</a:t>
            </a:r>
            <a:r>
              <a:rPr lang="en-JM" sz="3400" dirty="0">
                <a:solidFill>
                  <a:schemeClr val="bg1"/>
                </a:solidFill>
              </a:rPr>
              <a:t>. There must be deep, faithful searching of heart. </a:t>
            </a:r>
            <a:r>
              <a:rPr lang="en-JM" sz="3400" b="1" dirty="0">
                <a:solidFill>
                  <a:srgbClr val="FFFF00"/>
                </a:solidFill>
              </a:rPr>
              <a:t>The light, frivolous spirit indulged by so many professed Christians must be put away</a:t>
            </a:r>
            <a:r>
              <a:rPr lang="en-JM" sz="3400" dirty="0">
                <a:solidFill>
                  <a:schemeClr val="bg1"/>
                </a:solidFill>
              </a:rPr>
              <a:t>. </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207515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5"/>
            <a:ext cx="8379725" cy="999651"/>
          </a:xfrm>
        </p:spPr>
        <p:txBody>
          <a:bodyPr>
            <a:normAutofit/>
          </a:bodyPr>
          <a:lstStyle/>
          <a:p>
            <a:pPr algn="ctr"/>
            <a:r>
              <a:rPr lang="en-JM" b="1" dirty="0"/>
              <a:t>EW </a:t>
            </a:r>
            <a:r>
              <a:rPr lang="en-JM" b="1" dirty="0" smtClean="0"/>
              <a:t>63.2</a:t>
            </a:r>
            <a:endParaRPr lang="en-JM" b="1" dirty="0"/>
          </a:p>
        </p:txBody>
      </p:sp>
      <p:sp>
        <p:nvSpPr>
          <p:cNvPr id="3" name="Content Placeholder 2"/>
          <p:cNvSpPr>
            <a:spLocks noGrp="1"/>
          </p:cNvSpPr>
          <p:nvPr>
            <p:ph idx="1"/>
          </p:nvPr>
        </p:nvSpPr>
        <p:spPr>
          <a:xfrm>
            <a:off x="1752377" y="1540563"/>
            <a:ext cx="8379725" cy="4351338"/>
          </a:xfrm>
          <a:solidFill>
            <a:schemeClr val="tx1">
              <a:lumMod val="95000"/>
              <a:lumOff val="5000"/>
            </a:schemeClr>
          </a:solidFill>
        </p:spPr>
        <p:txBody>
          <a:bodyPr>
            <a:normAutofit/>
          </a:bodyPr>
          <a:lstStyle/>
          <a:p>
            <a:pPr marL="0" indent="0" algn="just">
              <a:buNone/>
            </a:pPr>
            <a:r>
              <a:rPr lang="en-JM" sz="3700" dirty="0" smtClean="0">
                <a:solidFill>
                  <a:schemeClr val="bg1"/>
                </a:solidFill>
              </a:rPr>
              <a:t>There </a:t>
            </a:r>
            <a:r>
              <a:rPr lang="en-JM" sz="3700" dirty="0">
                <a:solidFill>
                  <a:schemeClr val="bg1"/>
                </a:solidFill>
              </a:rPr>
              <a:t>are many precious truths contained in the Word of God, but it is "</a:t>
            </a:r>
            <a:r>
              <a:rPr lang="en-JM" sz="3700" b="1" dirty="0">
                <a:solidFill>
                  <a:schemeClr val="bg1"/>
                </a:solidFill>
              </a:rPr>
              <a:t>present truth</a:t>
            </a:r>
            <a:r>
              <a:rPr lang="en-JM" sz="3700" dirty="0">
                <a:solidFill>
                  <a:schemeClr val="bg1"/>
                </a:solidFill>
              </a:rPr>
              <a:t>" that the flock needs now. I have seen the danger of the messengers running off from the important points of present truth, to dwell upon subjects that are not calculated to unite the flock and sanctify the soul. </a:t>
            </a:r>
            <a:r>
              <a:rPr lang="en-JM" sz="3700" dirty="0" smtClean="0">
                <a:solidFill>
                  <a:schemeClr val="bg1"/>
                </a:solidFill>
              </a:rPr>
              <a:t>          </a:t>
            </a:r>
            <a:endParaRPr lang="en-JM" sz="37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856360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236" y="365125"/>
            <a:ext cx="8379725" cy="999651"/>
          </a:xfrm>
        </p:spPr>
        <p:txBody>
          <a:bodyPr/>
          <a:lstStyle/>
          <a:p>
            <a:pPr algn="ctr"/>
            <a:r>
              <a:rPr lang="en-JM" b="1" dirty="0" smtClean="0">
                <a:solidFill>
                  <a:srgbClr val="00B050"/>
                </a:solidFill>
                <a:effectLst>
                  <a:outerShdw blurRad="38100" dist="38100" dir="2700000" algn="tl">
                    <a:srgbClr val="000000">
                      <a:alpha val="43137"/>
                    </a:srgbClr>
                  </a:outerShdw>
                </a:effectLst>
              </a:rPr>
              <a:t>An individual work of preparation</a:t>
            </a:r>
            <a:endParaRPr lang="en-JM"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95258" y="1497698"/>
            <a:ext cx="8005986" cy="4874525"/>
          </a:xfrm>
          <a:solidFill>
            <a:srgbClr val="993366"/>
          </a:solidFill>
        </p:spPr>
        <p:txBody>
          <a:bodyPr>
            <a:normAutofit/>
          </a:bodyPr>
          <a:lstStyle/>
          <a:p>
            <a:pPr marL="0" indent="0" algn="just">
              <a:buNone/>
            </a:pPr>
            <a:endParaRPr lang="en-JM" sz="4000" dirty="0" smtClean="0">
              <a:solidFill>
                <a:schemeClr val="bg1"/>
              </a:solidFill>
            </a:endParaRPr>
          </a:p>
          <a:p>
            <a:pPr marL="0" indent="0" algn="just">
              <a:buNone/>
            </a:pPr>
            <a:r>
              <a:rPr lang="en-JM" sz="4000" dirty="0" smtClean="0">
                <a:solidFill>
                  <a:schemeClr val="bg1"/>
                </a:solidFill>
              </a:rPr>
              <a:t>There is earnest warfare before all who would subdue the </a:t>
            </a:r>
            <a:r>
              <a:rPr lang="en-JM" sz="4000" b="1" u="sng" dirty="0" smtClean="0">
                <a:solidFill>
                  <a:schemeClr val="bg1"/>
                </a:solidFill>
              </a:rPr>
              <a:t>evil tendencies</a:t>
            </a:r>
            <a:r>
              <a:rPr lang="en-JM" sz="4000" dirty="0" smtClean="0">
                <a:solidFill>
                  <a:schemeClr val="bg1"/>
                </a:solidFill>
              </a:rPr>
              <a:t> that strive for the mastery. The work of preparation is an </a:t>
            </a:r>
            <a:r>
              <a:rPr lang="en-JM" sz="4000" b="1" u="sng" dirty="0" smtClean="0">
                <a:solidFill>
                  <a:schemeClr val="bg1"/>
                </a:solidFill>
              </a:rPr>
              <a:t>individual work</a:t>
            </a:r>
            <a:r>
              <a:rPr lang="en-JM" sz="4000" dirty="0" smtClean="0">
                <a:solidFill>
                  <a:schemeClr val="bg1"/>
                </a:solidFill>
              </a:rPr>
              <a:t>. We are not saved in groups. </a:t>
            </a:r>
            <a:endParaRPr lang="en-JM" sz="40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Rounded Rectangle 12"/>
          <p:cNvSpPr/>
          <p:nvPr/>
        </p:nvSpPr>
        <p:spPr>
          <a:xfrm>
            <a:off x="9521416" y="6034385"/>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chemeClr val="tx1"/>
                </a:solidFill>
              </a:rPr>
              <a:t>*</a:t>
            </a:r>
            <a:endParaRPr lang="en-JM" dirty="0">
              <a:solidFill>
                <a:schemeClr val="tx1"/>
              </a:solidFill>
            </a:endParaRPr>
          </a:p>
        </p:txBody>
      </p:sp>
    </p:spTree>
    <p:extLst>
      <p:ext uri="{BB962C8B-B14F-4D97-AF65-F5344CB8AC3E}">
        <p14:creationId xmlns:p14="http://schemas.microsoft.com/office/powerpoint/2010/main" val="3161461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236" y="273685"/>
            <a:ext cx="8379725" cy="999651"/>
          </a:xfrm>
        </p:spPr>
        <p:txBody>
          <a:bodyPr/>
          <a:lstStyle/>
          <a:p>
            <a:pPr algn="ctr"/>
            <a:r>
              <a:rPr lang="en-JM" b="1" dirty="0" smtClean="0">
                <a:solidFill>
                  <a:srgbClr val="00B050"/>
                </a:solidFill>
                <a:effectLst>
                  <a:outerShdw blurRad="38100" dist="38100" dir="2700000" algn="tl">
                    <a:srgbClr val="000000">
                      <a:alpha val="43137"/>
                    </a:srgbClr>
                  </a:outerShdw>
                </a:effectLst>
              </a:rPr>
              <a:t>An individual work of preparation</a:t>
            </a:r>
            <a:endParaRPr lang="en-JM"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95258" y="1198046"/>
            <a:ext cx="8005986" cy="5219897"/>
          </a:xfrm>
          <a:solidFill>
            <a:srgbClr val="993366"/>
          </a:solidFill>
        </p:spPr>
        <p:txBody>
          <a:bodyPr>
            <a:normAutofit/>
          </a:bodyPr>
          <a:lstStyle/>
          <a:p>
            <a:pPr marL="0" indent="0" algn="just">
              <a:buNone/>
            </a:pPr>
            <a:r>
              <a:rPr lang="en-JM" sz="3600" dirty="0">
                <a:solidFill>
                  <a:schemeClr val="bg1"/>
                </a:solidFill>
              </a:rPr>
              <a:t>The purity and devotion of one will not offset the want of these qualities in another. Though all nations are to pass in judgment before God, yet He will examine the case of each individual with as close and searching scrutiny </a:t>
            </a:r>
            <a:r>
              <a:rPr lang="en-JM" sz="3600" b="1" u="sng" dirty="0">
                <a:solidFill>
                  <a:srgbClr val="FFC000"/>
                </a:solidFill>
              </a:rPr>
              <a:t>as if there were not another being upon the earth</a:t>
            </a:r>
            <a:r>
              <a:rPr lang="en-JM" sz="3600" dirty="0">
                <a:solidFill>
                  <a:schemeClr val="bg1"/>
                </a:solidFill>
              </a:rPr>
              <a:t>. </a:t>
            </a:r>
            <a:r>
              <a:rPr lang="en-JM" sz="3600" b="1" dirty="0">
                <a:solidFill>
                  <a:srgbClr val="FFFF00"/>
                </a:solidFill>
              </a:rPr>
              <a:t>Everyone must be tested and found without spot or wrinkle or any such thing</a:t>
            </a:r>
            <a:r>
              <a:rPr lang="en-JM" sz="3600" dirty="0">
                <a:solidFill>
                  <a:schemeClr val="bg1"/>
                </a:solidFill>
              </a:rPr>
              <a:t>.  {LHU 330.2} </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Rounded Rectangle 12"/>
          <p:cNvSpPr/>
          <p:nvPr/>
        </p:nvSpPr>
        <p:spPr>
          <a:xfrm>
            <a:off x="9521416" y="6034385"/>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chemeClr val="tx1"/>
                </a:solidFill>
              </a:rPr>
              <a:t>*</a:t>
            </a:r>
            <a:endParaRPr lang="en-JM" dirty="0">
              <a:solidFill>
                <a:schemeClr val="tx1"/>
              </a:solidFill>
            </a:endParaRPr>
          </a:p>
        </p:txBody>
      </p:sp>
    </p:spTree>
    <p:extLst>
      <p:ext uri="{BB962C8B-B14F-4D97-AF65-F5344CB8AC3E}">
        <p14:creationId xmlns:p14="http://schemas.microsoft.com/office/powerpoint/2010/main" val="3204794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4"/>
            <a:ext cx="8379725" cy="999651"/>
          </a:xfrm>
        </p:spPr>
        <p:txBody>
          <a:bodyPr/>
          <a:lstStyle/>
          <a:p>
            <a:pPr algn="ctr"/>
            <a:r>
              <a:rPr lang="en-JM" b="1" dirty="0" smtClean="0"/>
              <a:t>Watch and Pray</a:t>
            </a:r>
            <a:endParaRPr lang="en-JM" b="1" dirty="0"/>
          </a:p>
        </p:txBody>
      </p:sp>
      <p:sp>
        <p:nvSpPr>
          <p:cNvPr id="3" name="Content Placeholder 2"/>
          <p:cNvSpPr>
            <a:spLocks noGrp="1"/>
          </p:cNvSpPr>
          <p:nvPr>
            <p:ph idx="1"/>
          </p:nvPr>
        </p:nvSpPr>
        <p:spPr>
          <a:xfrm>
            <a:off x="1752377" y="1540562"/>
            <a:ext cx="8379725" cy="4570677"/>
          </a:xfrm>
          <a:solidFill>
            <a:schemeClr val="bg1">
              <a:lumMod val="75000"/>
            </a:schemeClr>
          </a:solidFill>
        </p:spPr>
        <p:txBody>
          <a:bodyPr>
            <a:noAutofit/>
          </a:bodyPr>
          <a:lstStyle/>
          <a:p>
            <a:pPr marL="0" indent="0" algn="just">
              <a:buNone/>
            </a:pPr>
            <a:r>
              <a:rPr lang="en-JM" sz="4000" dirty="0" smtClean="0"/>
              <a:t>Solemn are the scenes connected with the closing work of the atonement. Momentous are the interests involved therein. The judgment is now passing in the sanctuary above. For many years this work has been in progress. </a:t>
            </a:r>
            <a:r>
              <a:rPr lang="en-JM" sz="4000" b="1" u="sng" dirty="0" smtClean="0">
                <a:uFill>
                  <a:solidFill>
                    <a:srgbClr val="FFFF00"/>
                  </a:solidFill>
                </a:uFill>
              </a:rPr>
              <a:t>Soon</a:t>
            </a:r>
            <a:r>
              <a:rPr lang="en-JM" sz="4000" dirty="0" smtClean="0"/>
              <a:t>--none know how soon--</a:t>
            </a:r>
            <a:r>
              <a:rPr lang="en-JM" sz="4000" b="1" u="sng" dirty="0" smtClean="0">
                <a:uFill>
                  <a:solidFill>
                    <a:srgbClr val="FFFF00"/>
                  </a:solidFill>
                </a:uFill>
              </a:rPr>
              <a:t>it will pass to the cases of the living</a:t>
            </a:r>
            <a:r>
              <a:rPr lang="en-JM" sz="4000" dirty="0" smtClean="0"/>
              <a:t>. </a:t>
            </a:r>
            <a:endParaRPr lang="en-JM" sz="4000" dirty="0"/>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Rounded Rectangle 12"/>
          <p:cNvSpPr/>
          <p:nvPr/>
        </p:nvSpPr>
        <p:spPr>
          <a:xfrm>
            <a:off x="9694322" y="5438430"/>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b="1" dirty="0">
                <a:solidFill>
                  <a:srgbClr val="FFFF00"/>
                </a:solidFill>
              </a:rPr>
              <a:t>*</a:t>
            </a:r>
            <a:endParaRPr lang="en-JM" b="1" dirty="0">
              <a:solidFill>
                <a:srgbClr val="FFFF00"/>
              </a:solidFill>
            </a:endParaRPr>
          </a:p>
        </p:txBody>
      </p:sp>
    </p:spTree>
    <p:extLst>
      <p:ext uri="{BB962C8B-B14F-4D97-AF65-F5344CB8AC3E}">
        <p14:creationId xmlns:p14="http://schemas.microsoft.com/office/powerpoint/2010/main" val="33361228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4"/>
            <a:ext cx="8379725" cy="999651"/>
          </a:xfrm>
        </p:spPr>
        <p:txBody>
          <a:bodyPr/>
          <a:lstStyle/>
          <a:p>
            <a:pPr algn="ctr"/>
            <a:r>
              <a:rPr lang="en-JM" b="1" dirty="0" smtClean="0"/>
              <a:t>Watch and Pray</a:t>
            </a:r>
            <a:endParaRPr lang="en-JM" b="1" dirty="0"/>
          </a:p>
        </p:txBody>
      </p:sp>
      <p:sp>
        <p:nvSpPr>
          <p:cNvPr id="3" name="Content Placeholder 2"/>
          <p:cNvSpPr>
            <a:spLocks noGrp="1"/>
          </p:cNvSpPr>
          <p:nvPr>
            <p:ph idx="1"/>
          </p:nvPr>
        </p:nvSpPr>
        <p:spPr>
          <a:xfrm>
            <a:off x="1752377" y="1540563"/>
            <a:ext cx="8379725" cy="4351338"/>
          </a:xfrm>
          <a:solidFill>
            <a:schemeClr val="bg1">
              <a:lumMod val="75000"/>
            </a:schemeClr>
          </a:solidFill>
        </p:spPr>
        <p:txBody>
          <a:bodyPr>
            <a:normAutofit/>
          </a:bodyPr>
          <a:lstStyle/>
          <a:p>
            <a:pPr marL="0" indent="0" algn="just">
              <a:buNone/>
            </a:pPr>
            <a:r>
              <a:rPr lang="en-JM" sz="4400" dirty="0" smtClean="0"/>
              <a:t>In </a:t>
            </a:r>
            <a:r>
              <a:rPr lang="en-JM" sz="4400" dirty="0"/>
              <a:t>the awful presence of God our lives are to come up in review. At this time above all others it behooves every soul to heed the Saviour's admonition: "Watch and pray: for ye know not when the time is" (Mark 13:33). </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Rounded Rectangle 12"/>
          <p:cNvSpPr/>
          <p:nvPr/>
        </p:nvSpPr>
        <p:spPr>
          <a:xfrm>
            <a:off x="9694322" y="5438430"/>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b="1" dirty="0">
                <a:solidFill>
                  <a:srgbClr val="FFFF00"/>
                </a:solidFill>
              </a:rPr>
              <a:t>*</a:t>
            </a:r>
            <a:endParaRPr lang="en-JM" b="1" dirty="0">
              <a:solidFill>
                <a:srgbClr val="FFFF00"/>
              </a:solidFill>
            </a:endParaRPr>
          </a:p>
        </p:txBody>
      </p:sp>
    </p:spTree>
    <p:extLst>
      <p:ext uri="{BB962C8B-B14F-4D97-AF65-F5344CB8AC3E}">
        <p14:creationId xmlns:p14="http://schemas.microsoft.com/office/powerpoint/2010/main" val="498578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Title 1"/>
          <p:cNvSpPr>
            <a:spLocks noGrp="1"/>
          </p:cNvSpPr>
          <p:nvPr>
            <p:ph type="title"/>
          </p:nvPr>
        </p:nvSpPr>
        <p:spPr>
          <a:xfrm>
            <a:off x="1451196" y="482022"/>
            <a:ext cx="8870269" cy="839561"/>
          </a:xfrm>
        </p:spPr>
        <p:txBody>
          <a:bodyPr>
            <a:normAutofit/>
          </a:bodyPr>
          <a:lstStyle/>
          <a:p>
            <a:pPr algn="ctr"/>
            <a:r>
              <a:rPr lang="en-JM" sz="3600" b="1" dirty="0" smtClean="0">
                <a:latin typeface="AR DELANEY" panose="02000000000000000000" pitchFamily="2" charset="0"/>
              </a:rPr>
              <a:t>AM I FAITHFUL?</a:t>
            </a:r>
            <a:endParaRPr lang="en-JM" sz="3600" b="1" dirty="0">
              <a:latin typeface="AR DELANEY" panose="02000000000000000000" pitchFamily="2" charset="0"/>
            </a:endParaRPr>
          </a:p>
        </p:txBody>
      </p:sp>
      <p:sp>
        <p:nvSpPr>
          <p:cNvPr id="14" name="Text Placeholder 2"/>
          <p:cNvSpPr txBox="1">
            <a:spLocks/>
          </p:cNvSpPr>
          <p:nvPr/>
        </p:nvSpPr>
        <p:spPr>
          <a:xfrm>
            <a:off x="3262085" y="1321583"/>
            <a:ext cx="5157787" cy="6052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JM" dirty="0" smtClean="0"/>
              <a:t>KINGDOM LIVING</a:t>
            </a:r>
            <a:endParaRPr lang="en-JM" dirty="0"/>
          </a:p>
        </p:txBody>
      </p:sp>
      <p:graphicFrame>
        <p:nvGraphicFramePr>
          <p:cNvPr id="15" name="Content Placeholder 6"/>
          <p:cNvGraphicFramePr>
            <a:graphicFrameLocks noGrp="1"/>
          </p:cNvGraphicFramePr>
          <p:nvPr>
            <p:ph sz="half" idx="4294967295"/>
            <p:extLst>
              <p:ext uri="{D42A27DB-BD31-4B8C-83A1-F6EECF244321}">
                <p14:modId xmlns:p14="http://schemas.microsoft.com/office/powerpoint/2010/main" val="850246380"/>
              </p:ext>
            </p:extLst>
          </p:nvPr>
        </p:nvGraphicFramePr>
        <p:xfrm>
          <a:off x="2895601" y="2028354"/>
          <a:ext cx="5689912" cy="4369280"/>
        </p:xfrm>
        <a:graphic>
          <a:graphicData uri="http://schemas.openxmlformats.org/drawingml/2006/table">
            <a:tbl>
              <a:tblPr firstRow="1" bandRow="1">
                <a:tableStyleId>{5C22544A-7EE6-4342-B048-85BDC9FD1C3A}</a:tableStyleId>
              </a:tblPr>
              <a:tblGrid>
                <a:gridCol w="5689912"/>
              </a:tblGrid>
              <a:tr h="471520">
                <a:tc>
                  <a:txBody>
                    <a:bodyPr/>
                    <a:lstStyle/>
                    <a:p>
                      <a:pPr algn="ctr"/>
                      <a:r>
                        <a:rPr lang="en-JM" sz="2400" dirty="0" smtClean="0">
                          <a:solidFill>
                            <a:srgbClr val="C00000"/>
                          </a:solidFill>
                          <a:effectLst>
                            <a:outerShdw blurRad="38100" dist="38100" dir="2700000" algn="tl">
                              <a:srgbClr val="000000">
                                <a:alpha val="43137"/>
                              </a:srgbClr>
                            </a:outerShdw>
                          </a:effectLst>
                        </a:rPr>
                        <a:t>MOST HOLY PLACE EXPERIENCE</a:t>
                      </a:r>
                      <a:endParaRPr lang="en-JM" sz="2400" dirty="0">
                        <a:solidFill>
                          <a:srgbClr val="C00000"/>
                        </a:solidFill>
                        <a:effectLst>
                          <a:outerShdw blurRad="38100" dist="38100" dir="2700000" algn="tl">
                            <a:srgbClr val="000000">
                              <a:alpha val="43137"/>
                            </a:srgbClr>
                          </a:outerShdw>
                        </a:effectLst>
                      </a:endParaRPr>
                    </a:p>
                  </a:txBody>
                  <a:tcPr>
                    <a:solidFill>
                      <a:srgbClr val="FFFF00"/>
                    </a:solidFill>
                  </a:tcPr>
                </a:tc>
              </a:tr>
              <a:tr h="471520">
                <a:tc>
                  <a:txBody>
                    <a:bodyPr/>
                    <a:lstStyle/>
                    <a:p>
                      <a:pPr algn="ctr"/>
                      <a:r>
                        <a:rPr lang="en-JM" sz="2400" dirty="0" smtClean="0"/>
                        <a:t>REVIVAL AND REFORMATION –                                                </a:t>
                      </a:r>
                      <a:r>
                        <a:rPr lang="en-JM" sz="2400" b="1" dirty="0" smtClean="0"/>
                        <a:t>TOTAL TRANSFORMATION</a:t>
                      </a:r>
                      <a:endParaRPr lang="en-JM" sz="2400" b="1" dirty="0"/>
                    </a:p>
                  </a:txBody>
                  <a:tcPr/>
                </a:tc>
              </a:tr>
              <a:tr h="471520">
                <a:tc>
                  <a:txBody>
                    <a:bodyPr/>
                    <a:lstStyle/>
                    <a:p>
                      <a:r>
                        <a:rPr lang="en-JM" sz="2400" b="1" dirty="0" smtClean="0">
                          <a:solidFill>
                            <a:srgbClr val="FF0000"/>
                          </a:solidFill>
                        </a:rPr>
                        <a:t>**</a:t>
                      </a:r>
                      <a:r>
                        <a:rPr lang="en-JM" sz="2400" dirty="0" smtClean="0"/>
                        <a:t>SABBATH REFORM</a:t>
                      </a:r>
                      <a:endParaRPr lang="en-JM" sz="2400" dirty="0"/>
                    </a:p>
                  </a:txBody>
                  <a:tcPr/>
                </a:tc>
              </a:tr>
              <a:tr h="471520">
                <a:tc>
                  <a:txBody>
                    <a:bodyPr/>
                    <a:lstStyle/>
                    <a:p>
                      <a:r>
                        <a:rPr lang="en-JM" sz="2400" dirty="0" smtClean="0"/>
                        <a:t>HEALTH REFORM - LIFESTYLE</a:t>
                      </a:r>
                    </a:p>
                    <a:p>
                      <a:pPr marL="285750" indent="-285750">
                        <a:buFont typeface="Wingdings" panose="05000000000000000000" pitchFamily="2" charset="2"/>
                        <a:buChar char="q"/>
                      </a:pPr>
                      <a:r>
                        <a:rPr lang="en-JM" sz="2400" dirty="0" smtClean="0"/>
                        <a:t>DIET</a:t>
                      </a:r>
                    </a:p>
                    <a:p>
                      <a:pPr marL="285750" indent="-285750">
                        <a:buFont typeface="Wingdings" panose="05000000000000000000" pitchFamily="2" charset="2"/>
                        <a:buChar char="q"/>
                      </a:pPr>
                      <a:r>
                        <a:rPr lang="en-JM" sz="2400" dirty="0" smtClean="0"/>
                        <a:t>DRESS</a:t>
                      </a:r>
                    </a:p>
                  </a:txBody>
                  <a:tcPr/>
                </a:tc>
              </a:tr>
              <a:tr h="471520">
                <a:tc>
                  <a:txBody>
                    <a:bodyPr/>
                    <a:lstStyle/>
                    <a:p>
                      <a:r>
                        <a:rPr lang="en-JM" sz="2400" dirty="0" smtClean="0"/>
                        <a:t>MUSIC REFORM</a:t>
                      </a:r>
                      <a:endParaRPr lang="en-JM" sz="2400" dirty="0"/>
                    </a:p>
                  </a:txBody>
                  <a:tcPr/>
                </a:tc>
              </a:tr>
              <a:tr h="471520">
                <a:tc>
                  <a:txBody>
                    <a:bodyPr/>
                    <a:lstStyle/>
                    <a:p>
                      <a:r>
                        <a:rPr lang="en-JM" sz="2400" b="1" dirty="0" smtClean="0">
                          <a:solidFill>
                            <a:srgbClr val="FF0000"/>
                          </a:solidFill>
                        </a:rPr>
                        <a:t>**</a:t>
                      </a:r>
                      <a:r>
                        <a:rPr lang="en-JM" sz="2400" dirty="0" smtClean="0"/>
                        <a:t>LOCATION REFORM – COUNTRY LIVING</a:t>
                      </a:r>
                      <a:endParaRPr lang="en-JM" sz="2400" dirty="0"/>
                    </a:p>
                  </a:txBody>
                  <a:tcPr/>
                </a:tc>
              </a:tr>
              <a:tr h="471520">
                <a:tc>
                  <a:txBody>
                    <a:bodyPr/>
                    <a:lstStyle/>
                    <a:p>
                      <a:endParaRPr lang="en-JM" dirty="0"/>
                    </a:p>
                  </a:txBody>
                  <a:tcPr/>
                </a:tc>
              </a:tr>
            </a:tbl>
          </a:graphicData>
        </a:graphic>
      </p:graphicFrame>
    </p:spTree>
    <p:extLst>
      <p:ext uri="{BB962C8B-B14F-4D97-AF65-F5344CB8AC3E}">
        <p14:creationId xmlns:p14="http://schemas.microsoft.com/office/powerpoint/2010/main" val="1672838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580" y="365125"/>
            <a:ext cx="8013845" cy="999651"/>
          </a:xfrm>
        </p:spPr>
        <p:txBody>
          <a:bodyPr/>
          <a:lstStyle/>
          <a:p>
            <a:pPr algn="ctr"/>
            <a:r>
              <a:rPr lang="en-JM" b="1" dirty="0" smtClean="0"/>
              <a:t>COUNTRY LIVING</a:t>
            </a:r>
            <a:endParaRPr lang="en-JM" b="1" dirty="0"/>
          </a:p>
        </p:txBody>
      </p:sp>
      <p:sp>
        <p:nvSpPr>
          <p:cNvPr id="3" name="Content Placeholder 2"/>
          <p:cNvSpPr>
            <a:spLocks noGrp="1"/>
          </p:cNvSpPr>
          <p:nvPr>
            <p:ph idx="1"/>
          </p:nvPr>
        </p:nvSpPr>
        <p:spPr>
          <a:xfrm>
            <a:off x="1960202" y="1665258"/>
            <a:ext cx="8001223" cy="4351338"/>
          </a:xfrm>
          <a:solidFill>
            <a:schemeClr val="tx1">
              <a:lumMod val="95000"/>
              <a:lumOff val="5000"/>
            </a:schemeClr>
          </a:solidFill>
        </p:spPr>
        <p:txBody>
          <a:bodyPr>
            <a:normAutofit/>
          </a:bodyPr>
          <a:lstStyle/>
          <a:p>
            <a:pPr marL="0" indent="0" algn="just">
              <a:buNone/>
            </a:pPr>
            <a:r>
              <a:rPr lang="en-JM" sz="3500" dirty="0" smtClean="0">
                <a:solidFill>
                  <a:schemeClr val="bg1"/>
                </a:solidFill>
              </a:rPr>
              <a:t> It was not God's purpose that His people should be crowded into cities, huddled together in terraces and tenements. In the beginning He placed our first parents in a garden amidst the beautiful sights and attractive sounds of nature, and these sights and sounds He desires men to rejoice in today.</a:t>
            </a:r>
            <a:endParaRPr lang="en-JM" sz="32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14219003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5"/>
            <a:ext cx="8379725" cy="999651"/>
          </a:xfrm>
        </p:spPr>
        <p:txBody>
          <a:bodyPr>
            <a:normAutofit/>
          </a:bodyPr>
          <a:lstStyle/>
          <a:p>
            <a:pPr algn="ctr"/>
            <a:r>
              <a:rPr lang="en-JM" sz="4000" b="1" dirty="0" smtClean="0"/>
              <a:t>Take your families from the cities</a:t>
            </a:r>
            <a:endParaRPr lang="en-JM" sz="4000" b="1" dirty="0"/>
          </a:p>
        </p:txBody>
      </p:sp>
      <p:sp>
        <p:nvSpPr>
          <p:cNvPr id="3" name="Content Placeholder 2"/>
          <p:cNvSpPr>
            <a:spLocks noGrp="1"/>
          </p:cNvSpPr>
          <p:nvPr>
            <p:ph idx="1"/>
          </p:nvPr>
        </p:nvSpPr>
        <p:spPr>
          <a:xfrm>
            <a:off x="1752377" y="1512426"/>
            <a:ext cx="8379725" cy="4691211"/>
          </a:xfrm>
          <a:solidFill>
            <a:schemeClr val="tx1">
              <a:lumMod val="95000"/>
              <a:lumOff val="5000"/>
            </a:schemeClr>
          </a:solidFill>
        </p:spPr>
        <p:txBody>
          <a:bodyPr>
            <a:normAutofit fontScale="92500" lnSpcReduction="20000"/>
          </a:bodyPr>
          <a:lstStyle/>
          <a:p>
            <a:pPr marL="0" indent="0" algn="just">
              <a:buNone/>
            </a:pPr>
            <a:endParaRPr lang="en-JM" sz="3200" dirty="0" smtClean="0">
              <a:solidFill>
                <a:schemeClr val="bg1"/>
              </a:solidFill>
            </a:endParaRPr>
          </a:p>
          <a:p>
            <a:pPr marL="0" indent="0" algn="just">
              <a:buNone/>
            </a:pPr>
            <a:r>
              <a:rPr lang="en-JM" sz="3200" dirty="0" smtClean="0">
                <a:solidFill>
                  <a:schemeClr val="bg1"/>
                </a:solidFill>
              </a:rPr>
              <a:t>Light has been given me that the cities will be filled with confusion, violence, and crime, and that these things will increase till the end of this earth's history.  {Mar 141.3}  </a:t>
            </a:r>
          </a:p>
          <a:p>
            <a:pPr marL="0" indent="0" algn="just">
              <a:buNone/>
            </a:pPr>
            <a:r>
              <a:rPr lang="en-JM" sz="3200" dirty="0" smtClean="0">
                <a:solidFill>
                  <a:schemeClr val="bg1"/>
                </a:solidFill>
              </a:rPr>
              <a:t>     It is time for our people to take their families from the cities into </a:t>
            </a:r>
            <a:r>
              <a:rPr lang="en-JM" sz="3200" b="1" u="sng" dirty="0" smtClean="0">
                <a:solidFill>
                  <a:schemeClr val="bg1"/>
                </a:solidFill>
              </a:rPr>
              <a:t>more retired localities</a:t>
            </a:r>
            <a:r>
              <a:rPr lang="en-JM" sz="3200" dirty="0" smtClean="0">
                <a:solidFill>
                  <a:schemeClr val="bg1"/>
                </a:solidFill>
              </a:rPr>
              <a:t>, </a:t>
            </a:r>
            <a:r>
              <a:rPr lang="en-JM" sz="3200" b="1" dirty="0" smtClean="0">
                <a:solidFill>
                  <a:srgbClr val="FFFF00"/>
                </a:solidFill>
              </a:rPr>
              <a:t>else many of the youth, and many also of those older in years, will be ensnared and taken by the enemy.  </a:t>
            </a:r>
            <a:r>
              <a:rPr lang="en-JM" sz="3200" dirty="0" smtClean="0">
                <a:solidFill>
                  <a:schemeClr val="bg1"/>
                </a:solidFill>
              </a:rPr>
              <a:t>{Mar 141.4}  </a:t>
            </a:r>
          </a:p>
          <a:p>
            <a:pPr marL="0" indent="0" algn="just">
              <a:buNone/>
            </a:pPr>
            <a:r>
              <a:rPr lang="en-JM" sz="3200" dirty="0" smtClean="0">
                <a:solidFill>
                  <a:schemeClr val="bg1"/>
                </a:solidFill>
              </a:rPr>
              <a:t>     </a:t>
            </a:r>
            <a:r>
              <a:rPr lang="en-JM" sz="3200" b="1" u="sng" dirty="0" smtClean="0">
                <a:solidFill>
                  <a:schemeClr val="bg1"/>
                </a:solidFill>
              </a:rPr>
              <a:t>"Out of the cities; out of the cities!"</a:t>
            </a:r>
            <a:r>
              <a:rPr lang="en-JM" sz="3200" dirty="0" smtClean="0">
                <a:solidFill>
                  <a:schemeClr val="bg1"/>
                </a:solidFill>
              </a:rPr>
              <a:t>--this is the message the Lord has been giving me.  {Mar 141.5} </a:t>
            </a:r>
            <a:endParaRPr lang="en-JM" sz="32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35172721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5"/>
            <a:ext cx="8379725" cy="999651"/>
          </a:xfrm>
        </p:spPr>
        <p:txBody>
          <a:bodyPr/>
          <a:lstStyle/>
          <a:p>
            <a:pPr algn="ctr"/>
            <a:r>
              <a:rPr lang="en-JM" b="1" dirty="0" smtClean="0"/>
              <a:t>THE BROOM!</a:t>
            </a:r>
            <a:endParaRPr lang="en-JM" b="1" dirty="0"/>
          </a:p>
        </p:txBody>
      </p:sp>
      <p:sp>
        <p:nvSpPr>
          <p:cNvPr id="3" name="Content Placeholder 2"/>
          <p:cNvSpPr>
            <a:spLocks noGrp="1"/>
          </p:cNvSpPr>
          <p:nvPr>
            <p:ph idx="1"/>
          </p:nvPr>
        </p:nvSpPr>
        <p:spPr>
          <a:xfrm>
            <a:off x="1752377" y="1540562"/>
            <a:ext cx="8379725" cy="4581269"/>
          </a:xfrm>
          <a:solidFill>
            <a:schemeClr val="tx1">
              <a:lumMod val="95000"/>
              <a:lumOff val="5000"/>
            </a:schemeClr>
          </a:solidFill>
        </p:spPr>
        <p:txBody>
          <a:bodyPr>
            <a:normAutofit lnSpcReduction="10000"/>
          </a:bodyPr>
          <a:lstStyle/>
          <a:p>
            <a:pPr marL="0" indent="0" algn="just">
              <a:buNone/>
            </a:pPr>
            <a:r>
              <a:rPr lang="en-JM" sz="4000" dirty="0" smtClean="0">
                <a:solidFill>
                  <a:schemeClr val="bg1"/>
                </a:solidFill>
              </a:rPr>
              <a:t> The ungodly cities of our world are to be swept away by the besom of destruction. </a:t>
            </a:r>
          </a:p>
          <a:p>
            <a:pPr marL="0" indent="0" algn="just">
              <a:buNone/>
            </a:pPr>
            <a:endParaRPr lang="en-JM" sz="4000" dirty="0" smtClean="0">
              <a:solidFill>
                <a:schemeClr val="bg1"/>
              </a:solidFill>
            </a:endParaRPr>
          </a:p>
          <a:p>
            <a:pPr marL="0" indent="0" algn="just">
              <a:buNone/>
            </a:pPr>
            <a:r>
              <a:rPr lang="en-JM" sz="4000" dirty="0" smtClean="0">
                <a:solidFill>
                  <a:schemeClr val="bg1"/>
                </a:solidFill>
              </a:rPr>
              <a:t>In the calamities that are now befalling immense buildings and large portions of cities God is showing us what will come upon the whole earth.</a:t>
            </a:r>
            <a:endParaRPr lang="en-JM" sz="36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4008298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6"/>
            <a:ext cx="8379725" cy="920750"/>
          </a:xfrm>
        </p:spPr>
        <p:txBody>
          <a:bodyPr/>
          <a:lstStyle/>
          <a:p>
            <a:pPr algn="ctr"/>
            <a:r>
              <a:rPr lang="en-JM" b="1" dirty="0" smtClean="0"/>
              <a:t>Outposts</a:t>
            </a:r>
            <a:endParaRPr lang="en-JM" b="1" dirty="0"/>
          </a:p>
        </p:txBody>
      </p:sp>
      <p:sp>
        <p:nvSpPr>
          <p:cNvPr id="3" name="Content Placeholder 2"/>
          <p:cNvSpPr>
            <a:spLocks noGrp="1"/>
          </p:cNvSpPr>
          <p:nvPr>
            <p:ph idx="1"/>
          </p:nvPr>
        </p:nvSpPr>
        <p:spPr>
          <a:xfrm>
            <a:off x="1752377" y="1540563"/>
            <a:ext cx="8379725" cy="4560200"/>
          </a:xfrm>
          <a:solidFill>
            <a:schemeClr val="tx1">
              <a:lumMod val="95000"/>
              <a:lumOff val="5000"/>
            </a:schemeClr>
          </a:solidFill>
        </p:spPr>
        <p:txBody>
          <a:bodyPr>
            <a:normAutofit/>
          </a:bodyPr>
          <a:lstStyle/>
          <a:p>
            <a:pPr marL="0" indent="0" algn="just">
              <a:buNone/>
            </a:pPr>
            <a:endParaRPr lang="en-JM" sz="3500" dirty="0" smtClean="0">
              <a:solidFill>
                <a:schemeClr val="bg1"/>
              </a:solidFill>
            </a:endParaRPr>
          </a:p>
          <a:p>
            <a:pPr marL="0" indent="0" algn="just">
              <a:buNone/>
            </a:pPr>
            <a:r>
              <a:rPr lang="en-JM" sz="3500" dirty="0" smtClean="0">
                <a:solidFill>
                  <a:schemeClr val="bg1"/>
                </a:solidFill>
              </a:rPr>
              <a:t>The truth must be spoken, whether men will hear, or whether men will forbear. The </a:t>
            </a:r>
            <a:r>
              <a:rPr lang="en-JM" sz="3500" b="1" dirty="0" smtClean="0">
                <a:solidFill>
                  <a:schemeClr val="bg1"/>
                </a:solidFill>
              </a:rPr>
              <a:t>cities are filled with temptation</a:t>
            </a:r>
            <a:r>
              <a:rPr lang="en-JM" sz="3500" dirty="0" smtClean="0">
                <a:solidFill>
                  <a:schemeClr val="bg1"/>
                </a:solidFill>
              </a:rPr>
              <a:t>. We should plan our work in such a way as to </a:t>
            </a:r>
            <a:r>
              <a:rPr lang="en-JM" sz="3500" b="1" dirty="0" smtClean="0">
                <a:solidFill>
                  <a:schemeClr val="bg1"/>
                </a:solidFill>
              </a:rPr>
              <a:t>keep our young people as far as possible from this contamination</a:t>
            </a:r>
            <a:r>
              <a:rPr lang="en-JM" sz="3500" dirty="0" smtClean="0">
                <a:solidFill>
                  <a:schemeClr val="bg1"/>
                </a:solidFill>
              </a:rPr>
              <a:t>.  {CL 30.1}  </a:t>
            </a:r>
          </a:p>
          <a:p>
            <a:pPr marL="0" indent="0" algn="just">
              <a:buNone/>
            </a:pPr>
            <a:r>
              <a:rPr lang="en-JM" sz="3500" dirty="0" smtClean="0">
                <a:solidFill>
                  <a:schemeClr val="bg1"/>
                </a:solidFill>
              </a:rPr>
              <a:t>     </a:t>
            </a:r>
            <a:endParaRPr lang="en-JM" sz="32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11047913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6"/>
            <a:ext cx="8379725" cy="920750"/>
          </a:xfrm>
        </p:spPr>
        <p:txBody>
          <a:bodyPr/>
          <a:lstStyle/>
          <a:p>
            <a:pPr algn="ctr"/>
            <a:r>
              <a:rPr lang="en-JM" b="1" dirty="0" smtClean="0"/>
              <a:t>Outposts</a:t>
            </a:r>
            <a:endParaRPr lang="en-JM" b="1" dirty="0"/>
          </a:p>
        </p:txBody>
      </p:sp>
      <p:sp>
        <p:nvSpPr>
          <p:cNvPr id="3" name="Content Placeholder 2"/>
          <p:cNvSpPr>
            <a:spLocks noGrp="1"/>
          </p:cNvSpPr>
          <p:nvPr>
            <p:ph idx="1"/>
          </p:nvPr>
        </p:nvSpPr>
        <p:spPr>
          <a:xfrm>
            <a:off x="1752377" y="1540563"/>
            <a:ext cx="8379725" cy="4560200"/>
          </a:xfrm>
          <a:solidFill>
            <a:schemeClr val="tx1">
              <a:lumMod val="95000"/>
              <a:lumOff val="5000"/>
            </a:schemeClr>
          </a:solidFill>
        </p:spPr>
        <p:txBody>
          <a:bodyPr>
            <a:normAutofit/>
          </a:bodyPr>
          <a:lstStyle/>
          <a:p>
            <a:pPr marL="0" indent="0" algn="just">
              <a:buNone/>
            </a:pPr>
            <a:endParaRPr lang="en-JM" sz="3500" dirty="0" smtClean="0">
              <a:solidFill>
                <a:schemeClr val="bg1"/>
              </a:solidFill>
            </a:endParaRPr>
          </a:p>
          <a:p>
            <a:pPr marL="0" indent="0" algn="just">
              <a:buNone/>
            </a:pPr>
            <a:r>
              <a:rPr lang="en-JM" sz="3500" b="1" u="sng" dirty="0">
                <a:solidFill>
                  <a:schemeClr val="bg1"/>
                </a:solidFill>
              </a:rPr>
              <a:t>The cities are to be worked from outposts</a:t>
            </a:r>
            <a:r>
              <a:rPr lang="en-JM" sz="3500" dirty="0">
                <a:solidFill>
                  <a:schemeClr val="bg1"/>
                </a:solidFill>
              </a:rPr>
              <a:t>. Said the messenger of God, "Shall not the cities be warned? Yes; not by God's people living in them, but by their visiting them, to warn them of what is coming upon the earth."--Letter 182, 1902. </a:t>
            </a:r>
            <a:endParaRPr lang="en-JM" sz="32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841618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92" y="365125"/>
            <a:ext cx="8379725" cy="999651"/>
          </a:xfrm>
        </p:spPr>
        <p:txBody>
          <a:bodyPr/>
          <a:lstStyle/>
          <a:p>
            <a:pPr algn="ctr"/>
            <a:r>
              <a:rPr lang="en-JM" b="1" dirty="0" smtClean="0"/>
              <a:t>Revelation 14:12</a:t>
            </a:r>
            <a:endParaRPr lang="en-JM" b="1" dirty="0"/>
          </a:p>
        </p:txBody>
      </p:sp>
      <p:sp>
        <p:nvSpPr>
          <p:cNvPr id="3" name="Content Placeholder 2"/>
          <p:cNvSpPr>
            <a:spLocks noGrp="1"/>
          </p:cNvSpPr>
          <p:nvPr>
            <p:ph idx="1"/>
          </p:nvPr>
        </p:nvSpPr>
        <p:spPr>
          <a:xfrm>
            <a:off x="1752377" y="1540563"/>
            <a:ext cx="8379725" cy="4351338"/>
          </a:xfrm>
          <a:solidFill>
            <a:schemeClr val="tx1">
              <a:lumMod val="95000"/>
              <a:lumOff val="5000"/>
            </a:schemeClr>
          </a:solidFill>
        </p:spPr>
        <p:txBody>
          <a:bodyPr>
            <a:normAutofit/>
          </a:bodyPr>
          <a:lstStyle/>
          <a:p>
            <a:pPr marL="0" indent="0">
              <a:buNone/>
            </a:pPr>
            <a:r>
              <a:rPr lang="en-JM" sz="3500" dirty="0" smtClean="0">
                <a:solidFill>
                  <a:schemeClr val="bg1"/>
                </a:solidFill>
              </a:rPr>
              <a:t>Here is the patience of the saints: here are they that keep the commandments of God, and the </a:t>
            </a:r>
            <a:r>
              <a:rPr lang="en-JM" sz="3500" b="1" u="sng" dirty="0" smtClean="0">
                <a:solidFill>
                  <a:schemeClr val="bg1"/>
                </a:solidFill>
              </a:rPr>
              <a:t>faith of Jesus</a:t>
            </a:r>
            <a:r>
              <a:rPr lang="en-JM" sz="3500" dirty="0" smtClean="0">
                <a:solidFill>
                  <a:schemeClr val="bg1"/>
                </a:solidFill>
              </a:rPr>
              <a:t>.</a:t>
            </a:r>
          </a:p>
          <a:p>
            <a:r>
              <a:rPr lang="en-JM" sz="3200" dirty="0" smtClean="0">
                <a:solidFill>
                  <a:schemeClr val="bg1"/>
                </a:solidFill>
              </a:rPr>
              <a:t>You can’t keep what you never had!</a:t>
            </a:r>
          </a:p>
          <a:p>
            <a:r>
              <a:rPr lang="en-JM" sz="3200" dirty="0" smtClean="0">
                <a:solidFill>
                  <a:schemeClr val="bg1"/>
                </a:solidFill>
              </a:rPr>
              <a:t>Jesus’ faith in His Father is what made Him faithful unto death!</a:t>
            </a:r>
          </a:p>
          <a:p>
            <a:r>
              <a:rPr lang="en-JM" sz="3200" dirty="0" smtClean="0">
                <a:solidFill>
                  <a:schemeClr val="bg1"/>
                </a:solidFill>
              </a:rPr>
              <a:t>There can be no keeping of the commandments in </a:t>
            </a:r>
            <a:r>
              <a:rPr lang="en-JM" sz="3200" i="1" dirty="0" smtClean="0">
                <a:solidFill>
                  <a:schemeClr val="bg1"/>
                </a:solidFill>
              </a:rPr>
              <a:t>my</a:t>
            </a:r>
            <a:r>
              <a:rPr lang="en-JM" sz="3200" dirty="0" smtClean="0">
                <a:solidFill>
                  <a:schemeClr val="bg1"/>
                </a:solidFill>
              </a:rPr>
              <a:t> strength!</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21260550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92" y="365125"/>
            <a:ext cx="8379725" cy="787201"/>
          </a:xfrm>
        </p:spPr>
        <p:txBody>
          <a:bodyPr/>
          <a:lstStyle/>
          <a:p>
            <a:pPr algn="ctr"/>
            <a:r>
              <a:rPr lang="en-JM" b="1" dirty="0" smtClean="0"/>
              <a:t>EXAMPLE OF ENOCH</a:t>
            </a:r>
            <a:endParaRPr lang="en-JM" b="1" dirty="0"/>
          </a:p>
        </p:txBody>
      </p:sp>
      <p:sp>
        <p:nvSpPr>
          <p:cNvPr id="3" name="Content Placeholder 2"/>
          <p:cNvSpPr>
            <a:spLocks noGrp="1"/>
          </p:cNvSpPr>
          <p:nvPr>
            <p:ph idx="1"/>
          </p:nvPr>
        </p:nvSpPr>
        <p:spPr>
          <a:xfrm>
            <a:off x="1752377" y="1300162"/>
            <a:ext cx="8379725" cy="4931611"/>
          </a:xfrm>
          <a:solidFill>
            <a:schemeClr val="tx1">
              <a:lumMod val="95000"/>
              <a:lumOff val="5000"/>
            </a:schemeClr>
          </a:solidFill>
        </p:spPr>
        <p:txBody>
          <a:bodyPr>
            <a:noAutofit/>
          </a:bodyPr>
          <a:lstStyle/>
          <a:p>
            <a:pPr marL="0" indent="0" algn="just">
              <a:buNone/>
            </a:pPr>
            <a:r>
              <a:rPr lang="en-JM" sz="2000" dirty="0" smtClean="0">
                <a:solidFill>
                  <a:schemeClr val="bg1"/>
                </a:solidFill>
              </a:rPr>
              <a:t> </a:t>
            </a:r>
          </a:p>
          <a:p>
            <a:pPr marL="0" indent="0" algn="just">
              <a:buNone/>
            </a:pPr>
            <a:r>
              <a:rPr lang="en-JM" sz="3600" dirty="0" smtClean="0">
                <a:solidFill>
                  <a:schemeClr val="bg1"/>
                </a:solidFill>
              </a:rPr>
              <a:t>As God's commandment-keeping people, we must leave the cities. As did Enoch, we must work in the cities but not dwell in them.– Evangelism, pp. 78, 79. (1899)  {CL 30.4} When iniquity abounds in a nation, there is always to be heard some voice giving warning and instruction, as the voice of Lot was heard in Sodom. </a:t>
            </a:r>
            <a:endParaRPr lang="en-JM" sz="36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13711160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92" y="365125"/>
            <a:ext cx="8379725" cy="787201"/>
          </a:xfrm>
        </p:spPr>
        <p:txBody>
          <a:bodyPr/>
          <a:lstStyle/>
          <a:p>
            <a:pPr algn="ctr"/>
            <a:r>
              <a:rPr lang="en-JM" b="1" dirty="0" smtClean="0"/>
              <a:t>EXAMPLE OF ENOCH</a:t>
            </a:r>
            <a:endParaRPr lang="en-JM" b="1" dirty="0"/>
          </a:p>
        </p:txBody>
      </p:sp>
      <p:sp>
        <p:nvSpPr>
          <p:cNvPr id="3" name="Content Placeholder 2"/>
          <p:cNvSpPr>
            <a:spLocks noGrp="1"/>
          </p:cNvSpPr>
          <p:nvPr>
            <p:ph idx="1"/>
          </p:nvPr>
        </p:nvSpPr>
        <p:spPr>
          <a:xfrm>
            <a:off x="1752377" y="1300162"/>
            <a:ext cx="8379725" cy="4931611"/>
          </a:xfrm>
          <a:solidFill>
            <a:schemeClr val="tx1">
              <a:lumMod val="95000"/>
              <a:lumOff val="5000"/>
            </a:schemeClr>
          </a:solidFill>
        </p:spPr>
        <p:txBody>
          <a:bodyPr>
            <a:noAutofit/>
          </a:bodyPr>
          <a:lstStyle/>
          <a:p>
            <a:pPr marL="0" indent="0" algn="just">
              <a:buNone/>
            </a:pPr>
            <a:r>
              <a:rPr lang="en-JM" sz="3000" dirty="0" smtClean="0">
                <a:solidFill>
                  <a:schemeClr val="bg1"/>
                </a:solidFill>
              </a:rPr>
              <a:t> </a:t>
            </a:r>
          </a:p>
          <a:p>
            <a:pPr marL="0" indent="0" algn="just">
              <a:buNone/>
            </a:pPr>
            <a:r>
              <a:rPr lang="en-JM" sz="3000" dirty="0" smtClean="0">
                <a:solidFill>
                  <a:schemeClr val="bg1"/>
                </a:solidFill>
              </a:rPr>
              <a:t>Yet </a:t>
            </a:r>
            <a:r>
              <a:rPr lang="en-JM" sz="3000" b="1" dirty="0">
                <a:solidFill>
                  <a:schemeClr val="bg1"/>
                </a:solidFill>
              </a:rPr>
              <a:t>Lot could have preserved his family from many evils, had he not made his home in this wicked, polluted city</a:t>
            </a:r>
            <a:r>
              <a:rPr lang="en-JM" sz="3000" dirty="0">
                <a:solidFill>
                  <a:schemeClr val="bg1"/>
                </a:solidFill>
              </a:rPr>
              <a:t>. </a:t>
            </a:r>
            <a:r>
              <a:rPr lang="en-JM" sz="3000" b="1" dirty="0">
                <a:solidFill>
                  <a:srgbClr val="FFFF00"/>
                </a:solidFill>
              </a:rPr>
              <a:t>All that Lot and his family did in Sodom could have been done by them, even if they had lived in a place some distance away from the city</a:t>
            </a:r>
            <a:r>
              <a:rPr lang="en-JM" sz="3000" dirty="0">
                <a:solidFill>
                  <a:schemeClr val="bg1"/>
                </a:solidFill>
              </a:rPr>
              <a:t>. Enoch walked with God, and yet he did not live in the midst of any city, polluted with every kind of violence and wickedness, as did Lot in Sodom.--Evangelism, p. 79. (1903)  {CL 30.5}  </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781987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42905"/>
            <a:ext cx="8379725" cy="842962"/>
          </a:xfrm>
        </p:spPr>
        <p:txBody>
          <a:bodyPr>
            <a:normAutofit/>
          </a:bodyPr>
          <a:lstStyle/>
          <a:p>
            <a:pPr algn="ctr"/>
            <a:r>
              <a:rPr lang="en-JM" b="1" dirty="0" smtClean="0"/>
              <a:t>The Signal for Fleeing </a:t>
            </a:r>
            <a:endParaRPr lang="en-JM" b="1" dirty="0"/>
          </a:p>
        </p:txBody>
      </p:sp>
      <p:sp>
        <p:nvSpPr>
          <p:cNvPr id="3" name="Content Placeholder 2"/>
          <p:cNvSpPr>
            <a:spLocks noGrp="1"/>
          </p:cNvSpPr>
          <p:nvPr>
            <p:ph idx="1"/>
          </p:nvPr>
        </p:nvSpPr>
        <p:spPr>
          <a:xfrm>
            <a:off x="1947578" y="1238054"/>
            <a:ext cx="8167093" cy="5079448"/>
          </a:xfrm>
          <a:solidFill>
            <a:schemeClr val="tx1">
              <a:lumMod val="95000"/>
              <a:lumOff val="5000"/>
            </a:schemeClr>
          </a:solidFill>
        </p:spPr>
        <p:txBody>
          <a:bodyPr>
            <a:normAutofit lnSpcReduction="10000"/>
          </a:bodyPr>
          <a:lstStyle/>
          <a:p>
            <a:pPr marL="0" indent="0" algn="just">
              <a:buNone/>
            </a:pPr>
            <a:r>
              <a:rPr lang="en-JM" sz="3500" dirty="0" smtClean="0">
                <a:solidFill>
                  <a:schemeClr val="bg1"/>
                </a:solidFill>
              </a:rPr>
              <a:t>      </a:t>
            </a:r>
            <a:r>
              <a:rPr lang="en-JM" sz="3500" b="1" dirty="0" smtClean="0">
                <a:solidFill>
                  <a:schemeClr val="bg1"/>
                </a:solidFill>
              </a:rPr>
              <a:t>It is no time now for God's people to be fixing their affections or laying up their treasure in the world</a:t>
            </a:r>
            <a:r>
              <a:rPr lang="en-JM" sz="3500" dirty="0" smtClean="0">
                <a:solidFill>
                  <a:schemeClr val="bg1"/>
                </a:solidFill>
              </a:rPr>
              <a:t>. The time is not far distant, when, like the early disciples, we shall be </a:t>
            </a:r>
            <a:r>
              <a:rPr lang="en-JM" sz="3500" b="1" dirty="0" smtClean="0">
                <a:solidFill>
                  <a:schemeClr val="bg1"/>
                </a:solidFill>
              </a:rPr>
              <a:t>forced to seek a refuge in desolate and solitary places</a:t>
            </a:r>
            <a:r>
              <a:rPr lang="en-JM" sz="3500" dirty="0" smtClean="0">
                <a:solidFill>
                  <a:schemeClr val="bg1"/>
                </a:solidFill>
              </a:rPr>
              <a:t>. As the siege of Jerusalem by the Roman armies was the signal for flight to the Judean Christians, so the assumption of power on the part of our nation, in the decree enforcing the papal sabbath, will be a warning to us. </a:t>
            </a:r>
            <a:endParaRPr lang="en-JM" sz="32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4397783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42905"/>
            <a:ext cx="8379725" cy="842962"/>
          </a:xfrm>
        </p:spPr>
        <p:txBody>
          <a:bodyPr>
            <a:normAutofit/>
          </a:bodyPr>
          <a:lstStyle/>
          <a:p>
            <a:pPr algn="ctr"/>
            <a:r>
              <a:rPr lang="en-JM" b="1" dirty="0" smtClean="0"/>
              <a:t>The Signal for Fleeing </a:t>
            </a:r>
            <a:endParaRPr lang="en-JM" b="1" dirty="0"/>
          </a:p>
        </p:txBody>
      </p:sp>
      <p:sp>
        <p:nvSpPr>
          <p:cNvPr id="3" name="Content Placeholder 2"/>
          <p:cNvSpPr>
            <a:spLocks noGrp="1"/>
          </p:cNvSpPr>
          <p:nvPr>
            <p:ph idx="1"/>
          </p:nvPr>
        </p:nvSpPr>
        <p:spPr>
          <a:xfrm>
            <a:off x="1947578" y="1238054"/>
            <a:ext cx="8167093" cy="5079448"/>
          </a:xfrm>
          <a:solidFill>
            <a:schemeClr val="tx1">
              <a:lumMod val="95000"/>
              <a:lumOff val="5000"/>
            </a:schemeClr>
          </a:solidFill>
        </p:spPr>
        <p:txBody>
          <a:bodyPr>
            <a:normAutofit/>
          </a:bodyPr>
          <a:lstStyle/>
          <a:p>
            <a:pPr marL="0" indent="0" algn="just">
              <a:buNone/>
            </a:pPr>
            <a:r>
              <a:rPr lang="en-JM" sz="3200" dirty="0" smtClean="0">
                <a:solidFill>
                  <a:schemeClr val="bg1"/>
                </a:solidFill>
              </a:rPr>
              <a:t>It </a:t>
            </a:r>
            <a:r>
              <a:rPr lang="en-JM" sz="3200" dirty="0">
                <a:solidFill>
                  <a:schemeClr val="bg1"/>
                </a:solidFill>
              </a:rPr>
              <a:t>will then be time to </a:t>
            </a:r>
            <a:r>
              <a:rPr lang="en-JM" sz="3200" b="1" dirty="0">
                <a:solidFill>
                  <a:schemeClr val="bg1"/>
                </a:solidFill>
              </a:rPr>
              <a:t>leave the large cities, preparatory to leaving the smaller ones for retired homes in secluded places among the mountains</a:t>
            </a:r>
            <a:r>
              <a:rPr lang="en-JM" sz="3200" dirty="0">
                <a:solidFill>
                  <a:schemeClr val="bg1"/>
                </a:solidFill>
              </a:rPr>
              <a:t>. And now, </a:t>
            </a:r>
            <a:r>
              <a:rPr lang="en-JM" sz="3200" b="1" dirty="0">
                <a:solidFill>
                  <a:srgbClr val="FFFF00"/>
                </a:solidFill>
              </a:rPr>
              <a:t>instead of seeking expensive dwellings here, we should be preparing to move to a better country, even a heavenly</a:t>
            </a:r>
            <a:r>
              <a:rPr lang="en-JM" sz="3200" dirty="0">
                <a:solidFill>
                  <a:schemeClr val="bg1"/>
                </a:solidFill>
              </a:rPr>
              <a:t>. </a:t>
            </a:r>
            <a:r>
              <a:rPr lang="en-JM" sz="3200" b="1" dirty="0">
                <a:solidFill>
                  <a:srgbClr val="FFC000"/>
                </a:solidFill>
              </a:rPr>
              <a:t>Instead of spending our means in self-gratification, we should be studying to economize</a:t>
            </a:r>
            <a:r>
              <a:rPr lang="en-JM" sz="3200" dirty="0">
                <a:solidFill>
                  <a:schemeClr val="bg1"/>
                </a:solidFill>
              </a:rPr>
              <a:t>.-- Testimonies, vol. 5, pp. 464, 465. (1885)  {CL 32.1} </a:t>
            </a:r>
            <a:endParaRPr lang="en-JM"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40843692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92" y="365125"/>
            <a:ext cx="8379725" cy="999651"/>
          </a:xfrm>
        </p:spPr>
        <p:txBody>
          <a:bodyPr>
            <a:noAutofit/>
          </a:bodyPr>
          <a:lstStyle/>
          <a:p>
            <a:pPr algn="ctr"/>
            <a:r>
              <a:rPr lang="en-JM" sz="3800" b="1" dirty="0" smtClean="0"/>
              <a:t>THE GREAT CONTROVESY – TYPES: </a:t>
            </a:r>
            <a:br>
              <a:rPr lang="en-JM" sz="3800" b="1" dirty="0" smtClean="0"/>
            </a:br>
            <a:r>
              <a:rPr lang="en-JM" sz="3800" b="1" dirty="0" smtClean="0"/>
              <a:t>BATTLES IN THE FINAL DAYS</a:t>
            </a:r>
            <a:endParaRPr lang="en-JM" sz="3800" b="1" dirty="0"/>
          </a:p>
        </p:txBody>
      </p:sp>
      <p:sp>
        <p:nvSpPr>
          <p:cNvPr id="3" name="Content Placeholder 2"/>
          <p:cNvSpPr>
            <a:spLocks noGrp="1"/>
          </p:cNvSpPr>
          <p:nvPr>
            <p:ph idx="1"/>
          </p:nvPr>
        </p:nvSpPr>
        <p:spPr>
          <a:xfrm>
            <a:off x="1752377" y="1540563"/>
            <a:ext cx="8379725" cy="4351338"/>
          </a:xfrm>
          <a:solidFill>
            <a:srgbClr val="333333"/>
          </a:solidFill>
        </p:spPr>
        <p:txBody>
          <a:bodyPr>
            <a:normAutofit fontScale="85000" lnSpcReduction="10000"/>
          </a:bodyPr>
          <a:lstStyle/>
          <a:p>
            <a:r>
              <a:rPr lang="en-JM" sz="3200" b="1" u="dbl" dirty="0" smtClean="0">
                <a:solidFill>
                  <a:srgbClr val="FFFF00"/>
                </a:solidFill>
              </a:rPr>
              <a:t>LUKE 4</a:t>
            </a:r>
            <a:r>
              <a:rPr lang="en-JM" sz="3200" b="1" dirty="0" smtClean="0">
                <a:solidFill>
                  <a:srgbClr val="FFFF00"/>
                </a:solidFill>
              </a:rPr>
              <a:t>: </a:t>
            </a:r>
          </a:p>
          <a:p>
            <a:r>
              <a:rPr lang="en-JM" sz="3200" b="1" baseline="30000" dirty="0" smtClean="0">
                <a:solidFill>
                  <a:srgbClr val="FFFF00"/>
                </a:solidFill>
              </a:rPr>
              <a:t>31</a:t>
            </a:r>
            <a:r>
              <a:rPr lang="en-JM" sz="3200" b="1" baseline="30000" dirty="0">
                <a:solidFill>
                  <a:srgbClr val="FFFF00"/>
                </a:solidFill>
              </a:rPr>
              <a:t> </a:t>
            </a:r>
            <a:r>
              <a:rPr lang="en-JM" sz="3200" dirty="0">
                <a:solidFill>
                  <a:srgbClr val="FFFF00"/>
                </a:solidFill>
              </a:rPr>
              <a:t>And came down to Capernaum, a city of Galilee, and taught them on the </a:t>
            </a:r>
            <a:r>
              <a:rPr lang="en-JM" sz="3200" b="1" u="sng" dirty="0">
                <a:solidFill>
                  <a:srgbClr val="FFFF00"/>
                </a:solidFill>
              </a:rPr>
              <a:t>sabbath days</a:t>
            </a:r>
            <a:r>
              <a:rPr lang="en-JM" sz="3200" dirty="0">
                <a:solidFill>
                  <a:srgbClr val="FFFF00"/>
                </a:solidFill>
              </a:rPr>
              <a:t>.</a:t>
            </a:r>
          </a:p>
          <a:p>
            <a:r>
              <a:rPr lang="en-JM" sz="3200" b="1" baseline="30000" dirty="0">
                <a:solidFill>
                  <a:srgbClr val="FFFF00"/>
                </a:solidFill>
              </a:rPr>
              <a:t>32 </a:t>
            </a:r>
            <a:r>
              <a:rPr lang="en-JM" sz="3200" dirty="0">
                <a:solidFill>
                  <a:srgbClr val="FFFF00"/>
                </a:solidFill>
              </a:rPr>
              <a:t>And they were astonished at </a:t>
            </a:r>
            <a:r>
              <a:rPr lang="en-JM" sz="3300" b="1" u="sng" dirty="0">
                <a:solidFill>
                  <a:schemeClr val="bg1"/>
                </a:solidFill>
              </a:rPr>
              <a:t>his doctrine</a:t>
            </a:r>
            <a:r>
              <a:rPr lang="en-JM" sz="3200" dirty="0">
                <a:solidFill>
                  <a:srgbClr val="FFFF00"/>
                </a:solidFill>
              </a:rPr>
              <a:t>: for </a:t>
            </a:r>
            <a:r>
              <a:rPr lang="en-JM" sz="3300" b="1" u="sng" dirty="0" smtClean="0">
                <a:solidFill>
                  <a:schemeClr val="bg1"/>
                </a:solidFill>
              </a:rPr>
              <a:t>his word </a:t>
            </a:r>
            <a:r>
              <a:rPr lang="en-JM" sz="3200" dirty="0" smtClean="0">
                <a:solidFill>
                  <a:srgbClr val="FFFF00"/>
                </a:solidFill>
              </a:rPr>
              <a:t>was </a:t>
            </a:r>
            <a:r>
              <a:rPr lang="en-JM" sz="3200" dirty="0">
                <a:solidFill>
                  <a:srgbClr val="FFFF00"/>
                </a:solidFill>
              </a:rPr>
              <a:t>with </a:t>
            </a:r>
            <a:r>
              <a:rPr lang="en-JM" sz="3200" b="1" u="sng" dirty="0">
                <a:solidFill>
                  <a:srgbClr val="FFFF00"/>
                </a:solidFill>
              </a:rPr>
              <a:t>power</a:t>
            </a:r>
            <a:r>
              <a:rPr lang="en-JM" sz="3200" dirty="0" smtClean="0">
                <a:solidFill>
                  <a:srgbClr val="FFFF00"/>
                </a:solidFill>
              </a:rPr>
              <a:t>.</a:t>
            </a:r>
            <a:endParaRPr lang="en-JM" sz="3200" dirty="0">
              <a:solidFill>
                <a:srgbClr val="FFFF00"/>
              </a:solidFill>
            </a:endParaRPr>
          </a:p>
          <a:p>
            <a:r>
              <a:rPr lang="en-JM" sz="3200" b="1" baseline="30000" dirty="0">
                <a:solidFill>
                  <a:srgbClr val="FFFF00"/>
                </a:solidFill>
              </a:rPr>
              <a:t>33 </a:t>
            </a:r>
            <a:r>
              <a:rPr lang="en-JM" sz="3200" dirty="0">
                <a:solidFill>
                  <a:srgbClr val="FFFF00"/>
                </a:solidFill>
              </a:rPr>
              <a:t>And </a:t>
            </a:r>
            <a:r>
              <a:rPr lang="en-JM" sz="3200" b="1" u="sng" dirty="0">
                <a:solidFill>
                  <a:srgbClr val="FFFF00"/>
                </a:solidFill>
              </a:rPr>
              <a:t>in the synagogue</a:t>
            </a:r>
            <a:r>
              <a:rPr lang="en-JM" sz="3200" dirty="0">
                <a:solidFill>
                  <a:srgbClr val="FFFF00"/>
                </a:solidFill>
              </a:rPr>
              <a:t> there was a man, which had a </a:t>
            </a:r>
            <a:r>
              <a:rPr lang="en-JM" sz="3200" b="1" u="sng" dirty="0">
                <a:solidFill>
                  <a:srgbClr val="FFFF00"/>
                </a:solidFill>
              </a:rPr>
              <a:t>spirit of an unclean devil</a:t>
            </a:r>
            <a:r>
              <a:rPr lang="en-JM" sz="3200" dirty="0">
                <a:solidFill>
                  <a:srgbClr val="FFFF00"/>
                </a:solidFill>
              </a:rPr>
              <a:t>, and cried out with a loud voice,</a:t>
            </a:r>
          </a:p>
          <a:p>
            <a:r>
              <a:rPr lang="en-JM" sz="3200" b="1" baseline="30000" dirty="0">
                <a:solidFill>
                  <a:srgbClr val="FFFF00"/>
                </a:solidFill>
              </a:rPr>
              <a:t>34 </a:t>
            </a:r>
            <a:r>
              <a:rPr lang="en-JM" sz="3200" dirty="0">
                <a:solidFill>
                  <a:srgbClr val="FFFF00"/>
                </a:solidFill>
              </a:rPr>
              <a:t>Saying, </a:t>
            </a:r>
            <a:r>
              <a:rPr lang="en-JM" sz="3200" b="1" u="sng" dirty="0">
                <a:solidFill>
                  <a:srgbClr val="FFFF00"/>
                </a:solidFill>
              </a:rPr>
              <a:t>Let us alone</a:t>
            </a:r>
            <a:r>
              <a:rPr lang="en-JM" sz="3200" dirty="0">
                <a:solidFill>
                  <a:srgbClr val="FFFF00"/>
                </a:solidFill>
              </a:rPr>
              <a:t>; what have we to do with thee, thou Jesus of Nazareth? art thou come to destroy us? </a:t>
            </a:r>
            <a:r>
              <a:rPr lang="en-JM" sz="3200" dirty="0" smtClean="0">
                <a:solidFill>
                  <a:srgbClr val="FFFF00"/>
                </a:solidFill>
              </a:rPr>
              <a:t>      </a:t>
            </a:r>
            <a:r>
              <a:rPr lang="en-JM" sz="3200" b="1" u="sng" dirty="0" smtClean="0">
                <a:solidFill>
                  <a:srgbClr val="FFFF00"/>
                </a:solidFill>
              </a:rPr>
              <a:t>I </a:t>
            </a:r>
            <a:r>
              <a:rPr lang="en-JM" sz="3200" b="1" u="sng" dirty="0">
                <a:solidFill>
                  <a:srgbClr val="FFFF00"/>
                </a:solidFill>
              </a:rPr>
              <a:t>know thee who thou art</a:t>
            </a:r>
            <a:r>
              <a:rPr lang="en-JM" sz="3200" dirty="0">
                <a:solidFill>
                  <a:srgbClr val="FFFF00"/>
                </a:solidFill>
              </a:rPr>
              <a:t>; the Holy One of God</a:t>
            </a:r>
            <a:r>
              <a:rPr lang="en-JM" sz="3200" dirty="0" smtClean="0">
                <a:solidFill>
                  <a:srgbClr val="FFFF00"/>
                </a:solidFill>
              </a:rPr>
              <a:t>.</a:t>
            </a:r>
            <a:endParaRPr lang="en-JM" sz="3200" dirty="0">
              <a:solidFill>
                <a:srgbClr val="FFFF00"/>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Rounded Rectangle 12"/>
          <p:cNvSpPr/>
          <p:nvPr/>
        </p:nvSpPr>
        <p:spPr>
          <a:xfrm>
            <a:off x="9694322" y="5468495"/>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rgbClr val="FFFF00"/>
                </a:solidFill>
              </a:rPr>
              <a:t>*</a:t>
            </a:r>
            <a:endParaRPr lang="en-JM" dirty="0">
              <a:solidFill>
                <a:srgbClr val="FFFF00"/>
              </a:solidFill>
            </a:endParaRPr>
          </a:p>
        </p:txBody>
      </p:sp>
    </p:spTree>
    <p:extLst>
      <p:ext uri="{BB962C8B-B14F-4D97-AF65-F5344CB8AC3E}">
        <p14:creationId xmlns:p14="http://schemas.microsoft.com/office/powerpoint/2010/main" val="2587119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92" y="365125"/>
            <a:ext cx="8379725" cy="999651"/>
          </a:xfrm>
        </p:spPr>
        <p:txBody>
          <a:bodyPr>
            <a:noAutofit/>
          </a:bodyPr>
          <a:lstStyle/>
          <a:p>
            <a:pPr algn="ctr"/>
            <a:r>
              <a:rPr lang="en-JM" sz="3800" b="1" dirty="0" smtClean="0"/>
              <a:t>THE GREAT CONTROVESY – TYPES: </a:t>
            </a:r>
            <a:br>
              <a:rPr lang="en-JM" sz="3800" b="1" dirty="0" smtClean="0"/>
            </a:br>
            <a:r>
              <a:rPr lang="en-JM" sz="3800" b="1" dirty="0" smtClean="0"/>
              <a:t>THE BATTLE IS FOR THE MIND!</a:t>
            </a:r>
            <a:endParaRPr lang="en-JM" sz="3800" b="1" dirty="0"/>
          </a:p>
        </p:txBody>
      </p:sp>
      <p:sp>
        <p:nvSpPr>
          <p:cNvPr id="3" name="Content Placeholder 2"/>
          <p:cNvSpPr>
            <a:spLocks noGrp="1"/>
          </p:cNvSpPr>
          <p:nvPr>
            <p:ph idx="1"/>
          </p:nvPr>
        </p:nvSpPr>
        <p:spPr>
          <a:xfrm>
            <a:off x="1752377" y="1540563"/>
            <a:ext cx="8379725" cy="4351338"/>
          </a:xfrm>
          <a:solidFill>
            <a:srgbClr val="CC3300"/>
          </a:solidFill>
        </p:spPr>
        <p:txBody>
          <a:bodyPr>
            <a:normAutofit lnSpcReduction="10000"/>
          </a:bodyPr>
          <a:lstStyle/>
          <a:p>
            <a:r>
              <a:rPr lang="en-JM" sz="3200" b="1" u="dbl" dirty="0" smtClean="0">
                <a:solidFill>
                  <a:schemeClr val="bg1"/>
                </a:solidFill>
              </a:rPr>
              <a:t>LUKE 4</a:t>
            </a:r>
            <a:r>
              <a:rPr lang="en-JM" sz="3200" b="1" dirty="0" smtClean="0">
                <a:solidFill>
                  <a:schemeClr val="bg1"/>
                </a:solidFill>
              </a:rPr>
              <a:t>: </a:t>
            </a:r>
          </a:p>
          <a:p>
            <a:r>
              <a:rPr lang="en-JM" b="1" baseline="30000" dirty="0">
                <a:solidFill>
                  <a:schemeClr val="bg1"/>
                </a:solidFill>
              </a:rPr>
              <a:t>35 </a:t>
            </a:r>
            <a:r>
              <a:rPr lang="en-JM" dirty="0">
                <a:solidFill>
                  <a:schemeClr val="bg1"/>
                </a:solidFill>
              </a:rPr>
              <a:t>And </a:t>
            </a:r>
            <a:r>
              <a:rPr lang="en-JM" b="1" u="sng" dirty="0">
                <a:solidFill>
                  <a:schemeClr val="bg1"/>
                </a:solidFill>
              </a:rPr>
              <a:t>Jesus rebuked him</a:t>
            </a:r>
            <a:r>
              <a:rPr lang="en-JM" dirty="0">
                <a:solidFill>
                  <a:schemeClr val="bg1"/>
                </a:solidFill>
              </a:rPr>
              <a:t>, saying, </a:t>
            </a:r>
            <a:r>
              <a:rPr lang="en-JM" b="1" u="sng" dirty="0">
                <a:solidFill>
                  <a:schemeClr val="bg1"/>
                </a:solidFill>
              </a:rPr>
              <a:t>Hold thy peace</a:t>
            </a:r>
            <a:r>
              <a:rPr lang="en-JM" dirty="0">
                <a:solidFill>
                  <a:schemeClr val="bg1"/>
                </a:solidFill>
              </a:rPr>
              <a:t>, and </a:t>
            </a:r>
            <a:r>
              <a:rPr lang="en-JM" b="1" u="sng" dirty="0">
                <a:solidFill>
                  <a:schemeClr val="bg1"/>
                </a:solidFill>
              </a:rPr>
              <a:t>come out of him</a:t>
            </a:r>
            <a:r>
              <a:rPr lang="en-JM" dirty="0">
                <a:solidFill>
                  <a:schemeClr val="bg1"/>
                </a:solidFill>
              </a:rPr>
              <a:t>. And when the devil had thrown him in the midst, he came out of him, and hurt him not.</a:t>
            </a:r>
          </a:p>
          <a:p>
            <a:r>
              <a:rPr lang="en-JM" b="1" baseline="30000" dirty="0">
                <a:solidFill>
                  <a:schemeClr val="bg1"/>
                </a:solidFill>
              </a:rPr>
              <a:t>36 </a:t>
            </a:r>
            <a:r>
              <a:rPr lang="en-JM" dirty="0">
                <a:solidFill>
                  <a:schemeClr val="bg1"/>
                </a:solidFill>
              </a:rPr>
              <a:t>And they were all amazed, and spake among themselves, saying, </a:t>
            </a:r>
            <a:r>
              <a:rPr lang="en-JM" b="1" u="sng" dirty="0">
                <a:solidFill>
                  <a:schemeClr val="bg1"/>
                </a:solidFill>
              </a:rPr>
              <a:t>What a </a:t>
            </a:r>
            <a:r>
              <a:rPr lang="en-JM" sz="3200" b="1" u="sng" dirty="0">
                <a:solidFill>
                  <a:schemeClr val="bg1"/>
                </a:solidFill>
                <a:effectLst>
                  <a:outerShdw blurRad="38100" dist="38100" dir="2700000" algn="tl">
                    <a:srgbClr val="000000">
                      <a:alpha val="43137"/>
                    </a:srgbClr>
                  </a:outerShdw>
                </a:effectLst>
              </a:rPr>
              <a:t>word</a:t>
            </a:r>
            <a:r>
              <a:rPr lang="en-JM" b="1" u="sng" dirty="0">
                <a:solidFill>
                  <a:schemeClr val="bg1"/>
                </a:solidFill>
              </a:rPr>
              <a:t> is this!</a:t>
            </a:r>
            <a:r>
              <a:rPr lang="en-JM" dirty="0">
                <a:solidFill>
                  <a:schemeClr val="bg1"/>
                </a:solidFill>
              </a:rPr>
              <a:t> for with authority and </a:t>
            </a:r>
            <a:r>
              <a:rPr lang="en-JM" b="1" u="sng" dirty="0">
                <a:solidFill>
                  <a:schemeClr val="bg1"/>
                </a:solidFill>
              </a:rPr>
              <a:t>power</a:t>
            </a:r>
            <a:r>
              <a:rPr lang="en-JM" dirty="0">
                <a:solidFill>
                  <a:schemeClr val="bg1"/>
                </a:solidFill>
              </a:rPr>
              <a:t> he commandeth the unclean spirits, and they come out.</a:t>
            </a:r>
          </a:p>
          <a:p>
            <a:r>
              <a:rPr lang="en-JM" b="1" baseline="30000" dirty="0">
                <a:solidFill>
                  <a:schemeClr val="bg1"/>
                </a:solidFill>
              </a:rPr>
              <a:t>37 </a:t>
            </a:r>
            <a:r>
              <a:rPr lang="en-JM" dirty="0">
                <a:solidFill>
                  <a:schemeClr val="bg1"/>
                </a:solidFill>
              </a:rPr>
              <a:t>And </a:t>
            </a:r>
            <a:r>
              <a:rPr lang="en-JM" b="1" u="sng" dirty="0">
                <a:solidFill>
                  <a:schemeClr val="bg1"/>
                </a:solidFill>
              </a:rPr>
              <a:t>the fame of him went out into every place </a:t>
            </a:r>
            <a:r>
              <a:rPr lang="en-JM" dirty="0">
                <a:solidFill>
                  <a:schemeClr val="bg1"/>
                </a:solidFill>
              </a:rPr>
              <a:t>of the country round about.</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Rounded Rectangle 12"/>
          <p:cNvSpPr/>
          <p:nvPr/>
        </p:nvSpPr>
        <p:spPr>
          <a:xfrm>
            <a:off x="9569389" y="5468495"/>
            <a:ext cx="379828" cy="33783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chemeClr val="tx1"/>
                </a:solidFill>
              </a:rPr>
              <a:t>*</a:t>
            </a:r>
            <a:endParaRPr lang="en-JM" dirty="0">
              <a:solidFill>
                <a:schemeClr val="tx1"/>
              </a:solidFill>
            </a:endParaRPr>
          </a:p>
        </p:txBody>
      </p:sp>
    </p:spTree>
    <p:extLst>
      <p:ext uri="{BB962C8B-B14F-4D97-AF65-F5344CB8AC3E}">
        <p14:creationId xmlns:p14="http://schemas.microsoft.com/office/powerpoint/2010/main" val="118382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5"/>
            <a:ext cx="8379725" cy="787201"/>
          </a:xfrm>
        </p:spPr>
        <p:txBody>
          <a:bodyPr>
            <a:normAutofit/>
          </a:bodyPr>
          <a:lstStyle/>
          <a:p>
            <a:pPr algn="ctr"/>
            <a:r>
              <a:rPr lang="en-JM" sz="3400" b="1" dirty="0" smtClean="0"/>
              <a:t> THE GREAT CONTROVERSY - THE CONTRAST</a:t>
            </a:r>
            <a:endParaRPr lang="en-JM" sz="3400" b="1" dirty="0"/>
          </a:p>
        </p:txBody>
      </p:sp>
      <p:sp>
        <p:nvSpPr>
          <p:cNvPr id="3" name="Content Placeholder 2"/>
          <p:cNvSpPr>
            <a:spLocks noGrp="1"/>
          </p:cNvSpPr>
          <p:nvPr>
            <p:ph idx="1"/>
          </p:nvPr>
        </p:nvSpPr>
        <p:spPr>
          <a:xfrm>
            <a:off x="1752377" y="1225178"/>
            <a:ext cx="8379725" cy="5161775"/>
          </a:xfrm>
          <a:solidFill>
            <a:srgbClr val="FFFF99"/>
          </a:solidFill>
        </p:spPr>
        <p:txBody>
          <a:bodyPr>
            <a:noAutofit/>
          </a:bodyPr>
          <a:lstStyle/>
          <a:p>
            <a:pPr marL="0" indent="0" algn="just">
              <a:buNone/>
            </a:pPr>
            <a:r>
              <a:rPr lang="en-JM" sz="2400" dirty="0" smtClean="0">
                <a:latin typeface="Times New Roman" panose="02020603050405020304" pitchFamily="18" charset="0"/>
                <a:cs typeface="Times New Roman" panose="02020603050405020304" pitchFamily="18" charset="0"/>
              </a:rPr>
              <a:t> Jesus watched with deep earnestness the changing countenances of His hearers. The faces that expressed interest and pleasure gave Him great satisfaction. As the arrows of truth pierced to the soul, breaking through the barriers of selfishness, and working contrition, and finally gratitude, the Saviour was made glad. When His eye swept over the throng of listeners, and He recognized among them the faces He had before seen, His countenance lighted up with joy. He saw in them hopeful subjects for His kingdom. </a:t>
            </a:r>
          </a:p>
          <a:p>
            <a:pPr marL="0" indent="0" algn="just">
              <a:buNone/>
            </a:pPr>
            <a:endParaRPr lang="en-JM" sz="2400" dirty="0" smtClean="0">
              <a:latin typeface="Times New Roman" panose="02020603050405020304" pitchFamily="18" charset="0"/>
              <a:cs typeface="Times New Roman" panose="02020603050405020304" pitchFamily="18" charset="0"/>
            </a:endParaRPr>
          </a:p>
          <a:p>
            <a:pPr marL="0" indent="0" algn="just">
              <a:buNone/>
            </a:pPr>
            <a:r>
              <a:rPr lang="en-JM" sz="2400" dirty="0" smtClean="0">
                <a:latin typeface="Times New Roman" panose="02020603050405020304" pitchFamily="18" charset="0"/>
                <a:cs typeface="Times New Roman" panose="02020603050405020304" pitchFamily="18" charset="0"/>
              </a:rPr>
              <a:t>When the truth, plainly spoken, touched some cherished idol, He marked the change of countenance, the cold, forbidding look, which told that the light was unwelcome. When He saw men refuse the message of peace, His heart was pierced to the very depths.       {DA 255.1} </a:t>
            </a:r>
            <a:endParaRPr lang="en-JM" sz="2400" dirty="0">
              <a:latin typeface="Times New Roman" panose="02020603050405020304" pitchFamily="18" charset="0"/>
              <a:cs typeface="Times New Roman" panose="02020603050405020304" pitchFamily="18" charset="0"/>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5284073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08570"/>
            <a:ext cx="8379725" cy="999651"/>
          </a:xfrm>
        </p:spPr>
        <p:txBody>
          <a:bodyPr>
            <a:noAutofit/>
          </a:bodyPr>
          <a:lstStyle/>
          <a:p>
            <a:pPr algn="ctr"/>
            <a:r>
              <a:rPr lang="en-JM" sz="3400" b="1" dirty="0" smtClean="0"/>
              <a:t>THE GREAT CONTROVERSY - SATAN’S INTERRUPTION</a:t>
            </a:r>
            <a:endParaRPr lang="en-JM" sz="3400" b="1" dirty="0"/>
          </a:p>
        </p:txBody>
      </p:sp>
      <p:sp>
        <p:nvSpPr>
          <p:cNvPr id="3" name="Content Placeholder 2"/>
          <p:cNvSpPr>
            <a:spLocks noGrp="1"/>
          </p:cNvSpPr>
          <p:nvPr>
            <p:ph idx="1"/>
          </p:nvPr>
        </p:nvSpPr>
        <p:spPr>
          <a:xfrm>
            <a:off x="1752377" y="1427018"/>
            <a:ext cx="8379725" cy="4946073"/>
          </a:xfrm>
          <a:solidFill>
            <a:schemeClr val="tx1">
              <a:lumMod val="95000"/>
              <a:lumOff val="5000"/>
            </a:schemeClr>
          </a:solidFill>
        </p:spPr>
        <p:txBody>
          <a:bodyPr>
            <a:normAutofit lnSpcReduction="10000"/>
          </a:bodyPr>
          <a:lstStyle/>
          <a:p>
            <a:pPr marL="0" indent="0">
              <a:buNone/>
            </a:pPr>
            <a:endParaRPr lang="en-JM" sz="35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JM" sz="3500" dirty="0" smtClean="0">
                <a:solidFill>
                  <a:schemeClr val="bg1"/>
                </a:solidFill>
                <a:latin typeface="Times New Roman" panose="02020603050405020304" pitchFamily="18" charset="0"/>
                <a:cs typeface="Times New Roman" panose="02020603050405020304" pitchFamily="18" charset="0"/>
              </a:rPr>
              <a:t>Jesus </a:t>
            </a:r>
            <a:r>
              <a:rPr lang="en-JM" sz="3500" dirty="0" smtClean="0">
                <a:solidFill>
                  <a:schemeClr val="bg1"/>
                </a:solidFill>
                <a:latin typeface="Times New Roman" panose="02020603050405020304" pitchFamily="18" charset="0"/>
                <a:cs typeface="Times New Roman" panose="02020603050405020304" pitchFamily="18" charset="0"/>
              </a:rPr>
              <a:t>in the synagogue spoke of the kingdom He had come to establish, and of His mission to set free the captives of Satan. He was interrupted by a shriek of terror. A madman rushed forward from among the people, crying out, "Let </a:t>
            </a:r>
            <a:r>
              <a:rPr lang="en-JM" sz="3500" b="1" u="sng" dirty="0" smtClean="0">
                <a:solidFill>
                  <a:schemeClr val="bg1"/>
                </a:solidFill>
                <a:latin typeface="Times New Roman" panose="02020603050405020304" pitchFamily="18" charset="0"/>
                <a:cs typeface="Times New Roman" panose="02020603050405020304" pitchFamily="18" charset="0"/>
              </a:rPr>
              <a:t>us</a:t>
            </a:r>
            <a:r>
              <a:rPr lang="en-JM" sz="3500" dirty="0" smtClean="0">
                <a:solidFill>
                  <a:schemeClr val="bg1"/>
                </a:solidFill>
                <a:latin typeface="Times New Roman" panose="02020603050405020304" pitchFamily="18" charset="0"/>
                <a:cs typeface="Times New Roman" panose="02020603050405020304" pitchFamily="18" charset="0"/>
              </a:rPr>
              <a:t> alone; what have we to do with Thee, Thou Jesus of Nazareth? art Thou come to destroy us? I know Thee who Thou art; the Holy One of God."  {DA 255.2} </a:t>
            </a:r>
          </a:p>
          <a:p>
            <a:pPr marL="0" indent="0">
              <a:buNone/>
            </a:pPr>
            <a:endParaRPr lang="en-JM" sz="3500" dirty="0" smtClean="0">
              <a:solidFill>
                <a:schemeClr val="bg1"/>
              </a:solidFill>
              <a:latin typeface="Times New Roman" panose="02020603050405020304" pitchFamily="18" charset="0"/>
              <a:cs typeface="Times New Roman" panose="02020603050405020304" pitchFamily="18" charset="0"/>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23339457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08570"/>
            <a:ext cx="8379725" cy="999651"/>
          </a:xfrm>
        </p:spPr>
        <p:txBody>
          <a:bodyPr>
            <a:noAutofit/>
          </a:bodyPr>
          <a:lstStyle/>
          <a:p>
            <a:pPr algn="ctr"/>
            <a:r>
              <a:rPr lang="en-JM" sz="3400" b="1" dirty="0" smtClean="0"/>
              <a:t>THE GREAT CONTROVERSY - SATAN’S INTERRUPTION</a:t>
            </a:r>
            <a:endParaRPr lang="en-JM" sz="3400" b="1" dirty="0"/>
          </a:p>
        </p:txBody>
      </p:sp>
      <p:sp>
        <p:nvSpPr>
          <p:cNvPr id="3" name="Content Placeholder 2"/>
          <p:cNvSpPr>
            <a:spLocks noGrp="1"/>
          </p:cNvSpPr>
          <p:nvPr>
            <p:ph idx="1"/>
          </p:nvPr>
        </p:nvSpPr>
        <p:spPr>
          <a:xfrm>
            <a:off x="1752377" y="1427018"/>
            <a:ext cx="8379725" cy="4946073"/>
          </a:xfrm>
          <a:solidFill>
            <a:schemeClr val="tx1">
              <a:lumMod val="95000"/>
              <a:lumOff val="5000"/>
            </a:schemeClr>
          </a:solidFill>
        </p:spPr>
        <p:txBody>
          <a:bodyPr>
            <a:normAutofit lnSpcReduction="10000"/>
          </a:bodyPr>
          <a:lstStyle/>
          <a:p>
            <a:pPr marL="0" indent="0">
              <a:buNone/>
            </a:pPr>
            <a:endParaRPr lang="en-JM" sz="35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JM" sz="3500" dirty="0">
                <a:solidFill>
                  <a:schemeClr val="bg1"/>
                </a:solidFill>
                <a:latin typeface="Times New Roman" panose="02020603050405020304" pitchFamily="18" charset="0"/>
                <a:cs typeface="Times New Roman" panose="02020603050405020304" pitchFamily="18" charset="0"/>
              </a:rPr>
              <a:t>All was now confusion and alarm. The attention of the people was diverted from Christ, and His words were unheeded. This was Satan's purpose in leading his victim to the synagogue. But Jesus rebuked the demon, saying, "Hold thy peace, and come out of him. And when the devil had thrown him in the midst, he came out of him, and hurt him not</a:t>
            </a:r>
            <a:r>
              <a:rPr lang="en-JM" sz="3500" dirty="0" smtClean="0">
                <a:solidFill>
                  <a:schemeClr val="bg1"/>
                </a:solidFill>
                <a:latin typeface="Times New Roman" panose="02020603050405020304" pitchFamily="18" charset="0"/>
                <a:cs typeface="Times New Roman" panose="02020603050405020304" pitchFamily="18" charset="0"/>
              </a:rPr>
              <a:t>."{</a:t>
            </a:r>
            <a:r>
              <a:rPr lang="en-JM" sz="3500" dirty="0">
                <a:solidFill>
                  <a:schemeClr val="bg1"/>
                </a:solidFill>
                <a:latin typeface="Times New Roman" panose="02020603050405020304" pitchFamily="18" charset="0"/>
                <a:cs typeface="Times New Roman" panose="02020603050405020304" pitchFamily="18" charset="0"/>
              </a:rPr>
              <a:t>DA 255.3}</a:t>
            </a:r>
          </a:p>
          <a:p>
            <a:pPr marL="0" indent="0">
              <a:buNone/>
            </a:pPr>
            <a:endParaRPr lang="en-JM" sz="3500" dirty="0" smtClean="0">
              <a:solidFill>
                <a:schemeClr val="bg1"/>
              </a:solidFill>
              <a:latin typeface="Times New Roman" panose="02020603050405020304" pitchFamily="18" charset="0"/>
              <a:cs typeface="Times New Roman" panose="02020603050405020304" pitchFamily="18" charset="0"/>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2218145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957" y="365125"/>
            <a:ext cx="8432632" cy="999651"/>
          </a:xfrm>
        </p:spPr>
        <p:txBody>
          <a:bodyPr>
            <a:normAutofit fontScale="90000"/>
          </a:bodyPr>
          <a:lstStyle/>
          <a:p>
            <a:pPr algn="ctr"/>
            <a:r>
              <a:rPr lang="en-JM" sz="4000" b="1" dirty="0" smtClean="0"/>
              <a:t>The Great Controversy –                                    God’s Way or My Way?</a:t>
            </a:r>
            <a:endParaRPr lang="en-JM" b="1" dirty="0"/>
          </a:p>
        </p:txBody>
      </p:sp>
      <p:sp>
        <p:nvSpPr>
          <p:cNvPr id="3" name="Content Placeholder 2"/>
          <p:cNvSpPr>
            <a:spLocks noGrp="1"/>
          </p:cNvSpPr>
          <p:nvPr>
            <p:ph idx="1"/>
          </p:nvPr>
        </p:nvSpPr>
        <p:spPr>
          <a:xfrm>
            <a:off x="1696957" y="1783830"/>
            <a:ext cx="8432632" cy="4447944"/>
          </a:xfrm>
          <a:solidFill>
            <a:schemeClr val="tx1">
              <a:lumMod val="95000"/>
              <a:lumOff val="5000"/>
            </a:schemeClr>
          </a:solidFill>
        </p:spPr>
        <p:txBody>
          <a:bodyPr>
            <a:normAutofit/>
          </a:bodyPr>
          <a:lstStyle/>
          <a:p>
            <a:pPr marL="0" indent="0" algn="dist">
              <a:buNone/>
            </a:pPr>
            <a:r>
              <a:rPr lang="en-JM" sz="3500" dirty="0" smtClean="0">
                <a:solidFill>
                  <a:schemeClr val="bg1"/>
                </a:solidFill>
                <a:latin typeface="Times New Roman" panose="02020603050405020304" pitchFamily="18" charset="0"/>
                <a:cs typeface="Times New Roman" panose="02020603050405020304" pitchFamily="18" charset="0"/>
              </a:rPr>
              <a:t>The secret cause of the affliction that had made this man a fearful spectacle to his friends and a burden to himself was in his own life. He had been </a:t>
            </a:r>
            <a:r>
              <a:rPr lang="en-JM" sz="3500" u="sng" dirty="0" smtClean="0">
                <a:solidFill>
                  <a:schemeClr val="bg1"/>
                </a:solidFill>
                <a:latin typeface="Times New Roman" panose="02020603050405020304" pitchFamily="18" charset="0"/>
                <a:cs typeface="Times New Roman" panose="02020603050405020304" pitchFamily="18" charset="0"/>
              </a:rPr>
              <a:t>fascinated by the pleasures of sin</a:t>
            </a:r>
            <a:r>
              <a:rPr lang="en-JM" sz="3500" dirty="0" smtClean="0">
                <a:solidFill>
                  <a:schemeClr val="bg1"/>
                </a:solidFill>
                <a:latin typeface="Times New Roman" panose="02020603050405020304" pitchFamily="18" charset="0"/>
                <a:cs typeface="Times New Roman" panose="02020603050405020304" pitchFamily="18" charset="0"/>
              </a:rPr>
              <a:t>, and had </a:t>
            </a:r>
            <a:r>
              <a:rPr lang="en-JM" sz="3500" u="sng" dirty="0" smtClean="0">
                <a:solidFill>
                  <a:schemeClr val="bg1"/>
                </a:solidFill>
                <a:latin typeface="Times New Roman" panose="02020603050405020304" pitchFamily="18" charset="0"/>
                <a:cs typeface="Times New Roman" panose="02020603050405020304" pitchFamily="18" charset="0"/>
              </a:rPr>
              <a:t>thought to make life a grand carnival</a:t>
            </a:r>
            <a:r>
              <a:rPr lang="en-JM" sz="3500" dirty="0" smtClean="0">
                <a:solidFill>
                  <a:schemeClr val="bg1"/>
                </a:solidFill>
                <a:latin typeface="Times New Roman" panose="02020603050405020304" pitchFamily="18" charset="0"/>
                <a:cs typeface="Times New Roman" panose="02020603050405020304" pitchFamily="18" charset="0"/>
              </a:rPr>
              <a:t>. He did not dream of becoming a </a:t>
            </a:r>
            <a:r>
              <a:rPr lang="en-JM" sz="3500" u="sng" dirty="0" smtClean="0">
                <a:solidFill>
                  <a:schemeClr val="bg1"/>
                </a:solidFill>
                <a:latin typeface="Times New Roman" panose="02020603050405020304" pitchFamily="18" charset="0"/>
                <a:cs typeface="Times New Roman" panose="02020603050405020304" pitchFamily="18" charset="0"/>
              </a:rPr>
              <a:t>terror to the world</a:t>
            </a:r>
            <a:r>
              <a:rPr lang="en-JM" sz="3500" dirty="0" smtClean="0">
                <a:solidFill>
                  <a:schemeClr val="bg1"/>
                </a:solidFill>
                <a:latin typeface="Times New Roman" panose="02020603050405020304" pitchFamily="18" charset="0"/>
                <a:cs typeface="Times New Roman" panose="02020603050405020304" pitchFamily="18" charset="0"/>
              </a:rPr>
              <a:t> and the </a:t>
            </a:r>
            <a:r>
              <a:rPr lang="en-JM" sz="3500" u="sng" dirty="0" smtClean="0">
                <a:solidFill>
                  <a:schemeClr val="bg1"/>
                </a:solidFill>
                <a:latin typeface="Times New Roman" panose="02020603050405020304" pitchFamily="18" charset="0"/>
                <a:cs typeface="Times New Roman" panose="02020603050405020304" pitchFamily="18" charset="0"/>
              </a:rPr>
              <a:t>reproach of his family</a:t>
            </a:r>
            <a:r>
              <a:rPr lang="en-JM" sz="3500" dirty="0" smtClean="0">
                <a:solidFill>
                  <a:schemeClr val="bg1"/>
                </a:solidFill>
                <a:latin typeface="Times New Roman" panose="02020603050405020304" pitchFamily="18" charset="0"/>
                <a:cs typeface="Times New Roman" panose="02020603050405020304" pitchFamily="18" charset="0"/>
              </a:rPr>
              <a:t>. </a:t>
            </a:r>
            <a:endParaRPr lang="en-JM" sz="3000" dirty="0">
              <a:solidFill>
                <a:schemeClr val="bg1"/>
              </a:solidFill>
              <a:latin typeface="Times New Roman" panose="02020603050405020304" pitchFamily="18" charset="0"/>
              <a:cs typeface="Times New Roman" panose="02020603050405020304" pitchFamily="18" charset="0"/>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63393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92" y="365125"/>
            <a:ext cx="8379725" cy="999651"/>
          </a:xfrm>
        </p:spPr>
        <p:txBody>
          <a:bodyPr/>
          <a:lstStyle/>
          <a:p>
            <a:pPr algn="ctr"/>
            <a:r>
              <a:rPr lang="en-JM" b="1" dirty="0" smtClean="0"/>
              <a:t>Revelation 14:12</a:t>
            </a:r>
            <a:endParaRPr lang="en-JM" b="1" dirty="0"/>
          </a:p>
        </p:txBody>
      </p:sp>
      <p:sp>
        <p:nvSpPr>
          <p:cNvPr id="3" name="Content Placeholder 2"/>
          <p:cNvSpPr>
            <a:spLocks noGrp="1"/>
          </p:cNvSpPr>
          <p:nvPr>
            <p:ph idx="1"/>
          </p:nvPr>
        </p:nvSpPr>
        <p:spPr>
          <a:xfrm>
            <a:off x="1752377" y="1540563"/>
            <a:ext cx="8379725" cy="4351338"/>
          </a:xfrm>
          <a:solidFill>
            <a:schemeClr val="tx1">
              <a:lumMod val="95000"/>
              <a:lumOff val="5000"/>
            </a:schemeClr>
          </a:solidFill>
        </p:spPr>
        <p:txBody>
          <a:bodyPr>
            <a:normAutofit/>
          </a:bodyPr>
          <a:lstStyle/>
          <a:p>
            <a:pPr marL="0" indent="0">
              <a:buNone/>
            </a:pPr>
            <a:r>
              <a:rPr lang="en-JM" sz="3500" dirty="0">
                <a:solidFill>
                  <a:schemeClr val="bg1"/>
                </a:solidFill>
              </a:rPr>
              <a:t>There can not even be the desire to keep the commandments if there is no love for Jesus – and how do we show love for Jesus? John 14:15</a:t>
            </a:r>
          </a:p>
          <a:p>
            <a:pPr marL="0" indent="0">
              <a:buNone/>
            </a:pPr>
            <a:r>
              <a:rPr lang="en-JM" sz="3500" dirty="0">
                <a:solidFill>
                  <a:schemeClr val="bg1"/>
                </a:solidFill>
              </a:rPr>
              <a:t>So, to be found faithful we must have a solid relationship with </a:t>
            </a:r>
            <a:r>
              <a:rPr lang="en-JM" sz="3500" b="1" u="sng" dirty="0">
                <a:solidFill>
                  <a:schemeClr val="bg1"/>
                </a:solidFill>
              </a:rPr>
              <a:t>Jesus Christ</a:t>
            </a:r>
            <a:r>
              <a:rPr lang="en-JM" sz="3500" dirty="0">
                <a:solidFill>
                  <a:schemeClr val="bg1"/>
                </a:solidFill>
              </a:rPr>
              <a:t>, through whom alone we can overcome sin and vindicate God’s character.</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2483174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957" y="365125"/>
            <a:ext cx="8432632" cy="999651"/>
          </a:xfrm>
        </p:spPr>
        <p:txBody>
          <a:bodyPr>
            <a:normAutofit fontScale="90000"/>
          </a:bodyPr>
          <a:lstStyle/>
          <a:p>
            <a:pPr algn="ctr"/>
            <a:r>
              <a:rPr lang="en-JM" sz="4000" b="1" dirty="0" smtClean="0"/>
              <a:t>The Great Controversy –                                    God’s Way or My Way?</a:t>
            </a:r>
            <a:endParaRPr lang="en-JM" b="1" dirty="0"/>
          </a:p>
        </p:txBody>
      </p:sp>
      <p:sp>
        <p:nvSpPr>
          <p:cNvPr id="3" name="Content Placeholder 2"/>
          <p:cNvSpPr>
            <a:spLocks noGrp="1"/>
          </p:cNvSpPr>
          <p:nvPr>
            <p:ph idx="1"/>
          </p:nvPr>
        </p:nvSpPr>
        <p:spPr>
          <a:xfrm>
            <a:off x="1696957" y="1783830"/>
            <a:ext cx="8432632" cy="4447944"/>
          </a:xfrm>
          <a:solidFill>
            <a:schemeClr val="tx1">
              <a:lumMod val="95000"/>
              <a:lumOff val="5000"/>
            </a:schemeClr>
          </a:solidFill>
        </p:spPr>
        <p:txBody>
          <a:bodyPr>
            <a:normAutofit/>
          </a:bodyPr>
          <a:lstStyle/>
          <a:p>
            <a:pPr marL="0" indent="0" algn="dist">
              <a:buNone/>
            </a:pPr>
            <a:endParaRPr lang="en-JM" sz="3500" dirty="0" smtClean="0">
              <a:solidFill>
                <a:schemeClr val="bg1"/>
              </a:solidFill>
              <a:latin typeface="Times New Roman" panose="02020603050405020304" pitchFamily="18" charset="0"/>
              <a:cs typeface="Times New Roman" panose="02020603050405020304" pitchFamily="18" charset="0"/>
            </a:endParaRPr>
          </a:p>
          <a:p>
            <a:pPr marL="0" indent="0" algn="dist">
              <a:buNone/>
            </a:pPr>
            <a:r>
              <a:rPr lang="en-JM" sz="3500" dirty="0" smtClean="0">
                <a:solidFill>
                  <a:schemeClr val="bg1"/>
                </a:solidFill>
                <a:latin typeface="Times New Roman" panose="02020603050405020304" pitchFamily="18" charset="0"/>
                <a:cs typeface="Times New Roman" panose="02020603050405020304" pitchFamily="18" charset="0"/>
              </a:rPr>
              <a:t>He </a:t>
            </a:r>
            <a:r>
              <a:rPr lang="en-JM" sz="3500" dirty="0">
                <a:solidFill>
                  <a:schemeClr val="bg1"/>
                </a:solidFill>
                <a:latin typeface="Times New Roman" panose="02020603050405020304" pitchFamily="18" charset="0"/>
                <a:cs typeface="Times New Roman" panose="02020603050405020304" pitchFamily="18" charset="0"/>
              </a:rPr>
              <a:t>thought his time could be spent in innocent folly. But once in the </a:t>
            </a:r>
            <a:r>
              <a:rPr lang="en-JM" sz="3500" u="sng" dirty="0">
                <a:solidFill>
                  <a:schemeClr val="bg1"/>
                </a:solidFill>
                <a:latin typeface="Times New Roman" panose="02020603050405020304" pitchFamily="18" charset="0"/>
                <a:cs typeface="Times New Roman" panose="02020603050405020304" pitchFamily="18" charset="0"/>
              </a:rPr>
              <a:t>downward path, his feet rapidly descended</a:t>
            </a:r>
            <a:r>
              <a:rPr lang="en-JM" sz="3500" dirty="0">
                <a:solidFill>
                  <a:schemeClr val="bg1"/>
                </a:solidFill>
                <a:latin typeface="Times New Roman" panose="02020603050405020304" pitchFamily="18" charset="0"/>
                <a:cs typeface="Times New Roman" panose="02020603050405020304" pitchFamily="18" charset="0"/>
              </a:rPr>
              <a:t>. </a:t>
            </a:r>
            <a:r>
              <a:rPr lang="en-JM" sz="3500" b="1" u="sng" dirty="0">
                <a:solidFill>
                  <a:schemeClr val="accent4">
                    <a:lumMod val="60000"/>
                    <a:lumOff val="40000"/>
                  </a:schemeClr>
                </a:solidFill>
                <a:latin typeface="Times New Roman" panose="02020603050405020304" pitchFamily="18" charset="0"/>
                <a:cs typeface="Times New Roman" panose="02020603050405020304" pitchFamily="18" charset="0"/>
              </a:rPr>
              <a:t>Intemperance</a:t>
            </a:r>
            <a:r>
              <a:rPr lang="en-JM" sz="3500" u="sng" dirty="0">
                <a:solidFill>
                  <a:schemeClr val="accent4">
                    <a:lumMod val="60000"/>
                    <a:lumOff val="40000"/>
                  </a:schemeClr>
                </a:solidFill>
                <a:latin typeface="Times New Roman" panose="02020603050405020304" pitchFamily="18" charset="0"/>
                <a:cs typeface="Times New Roman" panose="02020603050405020304" pitchFamily="18" charset="0"/>
              </a:rPr>
              <a:t> and </a:t>
            </a:r>
            <a:r>
              <a:rPr lang="en-JM" sz="3500" b="1" u="sng" dirty="0">
                <a:solidFill>
                  <a:schemeClr val="accent4">
                    <a:lumMod val="60000"/>
                    <a:lumOff val="40000"/>
                  </a:schemeClr>
                </a:solidFill>
                <a:latin typeface="Times New Roman" panose="02020603050405020304" pitchFamily="18" charset="0"/>
                <a:cs typeface="Times New Roman" panose="02020603050405020304" pitchFamily="18" charset="0"/>
              </a:rPr>
              <a:t>frivolity</a:t>
            </a:r>
            <a:r>
              <a:rPr lang="en-JM" sz="3500" u="sng" dirty="0">
                <a:solidFill>
                  <a:schemeClr val="accent4">
                    <a:lumMod val="60000"/>
                    <a:lumOff val="40000"/>
                  </a:schemeClr>
                </a:solidFill>
                <a:latin typeface="Times New Roman" panose="02020603050405020304" pitchFamily="18" charset="0"/>
                <a:cs typeface="Times New Roman" panose="02020603050405020304" pitchFamily="18" charset="0"/>
              </a:rPr>
              <a:t> perverted the noble attributes of his nature, and Satan took absolute control of him</a:t>
            </a:r>
            <a:r>
              <a:rPr lang="en-JM" sz="3500" dirty="0">
                <a:solidFill>
                  <a:schemeClr val="bg1"/>
                </a:solidFill>
                <a:latin typeface="Times New Roman" panose="02020603050405020304" pitchFamily="18" charset="0"/>
                <a:cs typeface="Times New Roman" panose="02020603050405020304" pitchFamily="18" charset="0"/>
              </a:rPr>
              <a:t>.  </a:t>
            </a:r>
            <a:r>
              <a:rPr lang="en-JM" sz="3000" dirty="0">
                <a:solidFill>
                  <a:schemeClr val="bg1"/>
                </a:solidFill>
                <a:latin typeface="Times New Roman" panose="02020603050405020304" pitchFamily="18" charset="0"/>
                <a:cs typeface="Times New Roman" panose="02020603050405020304" pitchFamily="18" charset="0"/>
              </a:rPr>
              <a:t>{DA 256.3}</a:t>
            </a:r>
            <a:endParaRPr lang="en-JM" sz="3000" dirty="0">
              <a:solidFill>
                <a:schemeClr val="bg1"/>
              </a:solidFill>
              <a:latin typeface="Times New Roman" panose="02020603050405020304" pitchFamily="18" charset="0"/>
              <a:cs typeface="Times New Roman" panose="02020603050405020304" pitchFamily="18" charset="0"/>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13760358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5"/>
            <a:ext cx="8379725" cy="647749"/>
          </a:xfrm>
        </p:spPr>
        <p:txBody>
          <a:bodyPr>
            <a:normAutofit/>
          </a:bodyPr>
          <a:lstStyle/>
          <a:p>
            <a:pPr algn="ctr"/>
            <a:r>
              <a:rPr lang="en-JM" sz="4000" dirty="0" smtClean="0">
                <a:latin typeface="+mn-lt"/>
              </a:rPr>
              <a:t>The Great Work</a:t>
            </a:r>
            <a:endParaRPr lang="en-JM" sz="4000" b="1" dirty="0">
              <a:latin typeface="+mn-lt"/>
            </a:endParaRPr>
          </a:p>
        </p:txBody>
      </p:sp>
      <p:sp>
        <p:nvSpPr>
          <p:cNvPr id="3" name="Content Placeholder 2"/>
          <p:cNvSpPr>
            <a:spLocks noGrp="1"/>
          </p:cNvSpPr>
          <p:nvPr>
            <p:ph idx="1"/>
          </p:nvPr>
        </p:nvSpPr>
        <p:spPr>
          <a:xfrm>
            <a:off x="1752377" y="1152326"/>
            <a:ext cx="8379725" cy="5079448"/>
          </a:xfrm>
          <a:solidFill>
            <a:schemeClr val="tx1">
              <a:lumMod val="95000"/>
              <a:lumOff val="5000"/>
            </a:schemeClr>
          </a:solidFill>
        </p:spPr>
        <p:txBody>
          <a:bodyPr>
            <a:noAutofit/>
          </a:bodyPr>
          <a:lstStyle/>
          <a:p>
            <a:pPr marL="0" indent="0" algn="just">
              <a:buNone/>
            </a:pPr>
            <a:endParaRPr lang="en-JM" sz="3200" dirty="0" smtClean="0">
              <a:solidFill>
                <a:schemeClr val="bg1"/>
              </a:solidFill>
              <a:latin typeface="Times New Roman" panose="02020603050405020304" pitchFamily="18" charset="0"/>
              <a:cs typeface="Times New Roman" panose="02020603050405020304" pitchFamily="18" charset="0"/>
            </a:endParaRPr>
          </a:p>
          <a:p>
            <a:pPr marL="0" indent="0" algn="just">
              <a:buNone/>
            </a:pPr>
            <a:r>
              <a:rPr lang="en-JM" sz="3200" dirty="0" smtClean="0">
                <a:solidFill>
                  <a:schemeClr val="bg1"/>
                </a:solidFill>
                <a:latin typeface="Times New Roman" panose="02020603050405020304" pitchFamily="18" charset="0"/>
                <a:cs typeface="Times New Roman" panose="02020603050405020304" pitchFamily="18" charset="0"/>
              </a:rPr>
              <a:t>The </a:t>
            </a:r>
            <a:r>
              <a:rPr lang="en-JM" sz="3200" dirty="0" smtClean="0">
                <a:solidFill>
                  <a:schemeClr val="bg1"/>
                </a:solidFill>
                <a:latin typeface="Times New Roman" panose="02020603050405020304" pitchFamily="18" charset="0"/>
                <a:cs typeface="Times New Roman" panose="02020603050405020304" pitchFamily="18" charset="0"/>
              </a:rPr>
              <a:t>great work of parents and teachers is </a:t>
            </a:r>
            <a:r>
              <a:rPr lang="en-JM" sz="3200" b="1" i="1" dirty="0" smtClean="0">
                <a:solidFill>
                  <a:schemeClr val="bg1"/>
                </a:solidFill>
                <a:latin typeface="Times New Roman" panose="02020603050405020304" pitchFamily="18" charset="0"/>
                <a:cs typeface="Times New Roman" panose="02020603050405020304" pitchFamily="18" charset="0"/>
              </a:rPr>
              <a:t>character building </a:t>
            </a:r>
            <a:r>
              <a:rPr lang="en-JM" sz="3200" dirty="0" smtClean="0">
                <a:solidFill>
                  <a:schemeClr val="bg1"/>
                </a:solidFill>
                <a:latin typeface="Times New Roman" panose="02020603050405020304" pitchFamily="18" charset="0"/>
                <a:cs typeface="Times New Roman" panose="02020603050405020304" pitchFamily="18" charset="0"/>
              </a:rPr>
              <a:t>-- seeking to </a:t>
            </a:r>
            <a:r>
              <a:rPr lang="en-JM" sz="3200" b="1" u="sng" dirty="0" smtClean="0">
                <a:solidFill>
                  <a:schemeClr val="bg1"/>
                </a:solidFill>
                <a:latin typeface="Times New Roman" panose="02020603050405020304" pitchFamily="18" charset="0"/>
                <a:cs typeface="Times New Roman" panose="02020603050405020304" pitchFamily="18" charset="0"/>
              </a:rPr>
              <a:t>restore the image of Christ</a:t>
            </a:r>
            <a:r>
              <a:rPr lang="en-JM" sz="3200" b="1" dirty="0" smtClean="0">
                <a:solidFill>
                  <a:schemeClr val="bg1"/>
                </a:solidFill>
                <a:latin typeface="Times New Roman" panose="02020603050405020304" pitchFamily="18" charset="0"/>
                <a:cs typeface="Times New Roman" panose="02020603050405020304" pitchFamily="18" charset="0"/>
              </a:rPr>
              <a:t> </a:t>
            </a:r>
            <a:r>
              <a:rPr lang="en-JM" sz="3200" dirty="0" smtClean="0">
                <a:solidFill>
                  <a:schemeClr val="bg1"/>
                </a:solidFill>
                <a:latin typeface="Times New Roman" panose="02020603050405020304" pitchFamily="18" charset="0"/>
                <a:cs typeface="Times New Roman" panose="02020603050405020304" pitchFamily="18" charset="0"/>
              </a:rPr>
              <a:t>in those placed under their care. A knowledge of the sciences sinks into insignificance beside this great aim; but all true education may be made to help in the development of a righteous character. </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34774023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5"/>
            <a:ext cx="8379725" cy="647749"/>
          </a:xfrm>
        </p:spPr>
        <p:txBody>
          <a:bodyPr>
            <a:normAutofit/>
          </a:bodyPr>
          <a:lstStyle/>
          <a:p>
            <a:pPr algn="ctr"/>
            <a:r>
              <a:rPr lang="en-JM" sz="4000" dirty="0" smtClean="0">
                <a:latin typeface="+mn-lt"/>
              </a:rPr>
              <a:t>The Great Work</a:t>
            </a:r>
            <a:endParaRPr lang="en-JM" sz="4000" b="1" dirty="0">
              <a:latin typeface="+mn-lt"/>
            </a:endParaRPr>
          </a:p>
        </p:txBody>
      </p:sp>
      <p:sp>
        <p:nvSpPr>
          <p:cNvPr id="3" name="Content Placeholder 2"/>
          <p:cNvSpPr>
            <a:spLocks noGrp="1"/>
          </p:cNvSpPr>
          <p:nvPr>
            <p:ph idx="1"/>
          </p:nvPr>
        </p:nvSpPr>
        <p:spPr>
          <a:xfrm>
            <a:off x="1752377" y="1152326"/>
            <a:ext cx="8379725" cy="5079448"/>
          </a:xfrm>
          <a:solidFill>
            <a:schemeClr val="tx1">
              <a:lumMod val="95000"/>
              <a:lumOff val="5000"/>
            </a:schemeClr>
          </a:solidFill>
        </p:spPr>
        <p:txBody>
          <a:bodyPr>
            <a:noAutofit/>
          </a:bodyPr>
          <a:lstStyle/>
          <a:p>
            <a:pPr marL="0" indent="0" algn="just">
              <a:buNone/>
            </a:pPr>
            <a:endParaRPr lang="en-JM" sz="3000" dirty="0" smtClean="0">
              <a:solidFill>
                <a:schemeClr val="bg1"/>
              </a:solidFill>
              <a:latin typeface="Times New Roman" panose="02020603050405020304" pitchFamily="18" charset="0"/>
              <a:cs typeface="Times New Roman" panose="02020603050405020304" pitchFamily="18" charset="0"/>
            </a:endParaRPr>
          </a:p>
          <a:p>
            <a:pPr marL="0" indent="0" algn="just">
              <a:buNone/>
            </a:pPr>
            <a:r>
              <a:rPr lang="en-JM" sz="3000" dirty="0" smtClean="0">
                <a:solidFill>
                  <a:schemeClr val="bg1"/>
                </a:solidFill>
                <a:latin typeface="Times New Roman" panose="02020603050405020304" pitchFamily="18" charset="0"/>
                <a:cs typeface="Times New Roman" panose="02020603050405020304" pitchFamily="18" charset="0"/>
              </a:rPr>
              <a:t>The </a:t>
            </a:r>
            <a:r>
              <a:rPr lang="en-JM" sz="3000" dirty="0">
                <a:solidFill>
                  <a:schemeClr val="bg1"/>
                </a:solidFill>
                <a:latin typeface="Times New Roman" panose="02020603050405020304" pitchFamily="18" charset="0"/>
                <a:cs typeface="Times New Roman" panose="02020603050405020304" pitchFamily="18" charset="0"/>
              </a:rPr>
              <a:t>formation of character is the work of a lifetime, and it is for eternity. If all could realize this, and would awake to the fact that </a:t>
            </a:r>
            <a:r>
              <a:rPr lang="en-JM" sz="3000" b="1" dirty="0">
                <a:solidFill>
                  <a:schemeClr val="bg1"/>
                </a:solidFill>
                <a:latin typeface="Times New Roman" panose="02020603050405020304" pitchFamily="18" charset="0"/>
                <a:cs typeface="Times New Roman" panose="02020603050405020304" pitchFamily="18" charset="0"/>
              </a:rPr>
              <a:t>we are individually deciding our own destiny and the destinies of our children for eternal life or eternal ruin</a:t>
            </a:r>
            <a:r>
              <a:rPr lang="en-JM" sz="3000" dirty="0">
                <a:solidFill>
                  <a:schemeClr val="bg1"/>
                </a:solidFill>
                <a:latin typeface="Times New Roman" panose="02020603050405020304" pitchFamily="18" charset="0"/>
                <a:cs typeface="Times New Roman" panose="02020603050405020304" pitchFamily="18" charset="0"/>
              </a:rPr>
              <a:t>, what a change would take place! How differently would our probationary time be occupied, and with what noble characters would our world be filled!  {CT 61.2}  </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6366263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376" y="365125"/>
            <a:ext cx="8348227" cy="647749"/>
          </a:xfrm>
        </p:spPr>
        <p:txBody>
          <a:bodyPr>
            <a:normAutofit fontScale="90000"/>
          </a:bodyPr>
          <a:lstStyle/>
          <a:p>
            <a:pPr algn="ctr"/>
            <a:r>
              <a:rPr lang="en-JM" sz="4000" b="1" dirty="0" smtClean="0"/>
              <a:t>FAITHFUL PARENTS, FAITHFUL INDIVIDUALS</a:t>
            </a:r>
            <a:endParaRPr lang="en-JM" sz="4000" b="1" dirty="0"/>
          </a:p>
        </p:txBody>
      </p:sp>
      <p:sp>
        <p:nvSpPr>
          <p:cNvPr id="3" name="Content Placeholder 2"/>
          <p:cNvSpPr>
            <a:spLocks noGrp="1"/>
          </p:cNvSpPr>
          <p:nvPr>
            <p:ph idx="1"/>
          </p:nvPr>
        </p:nvSpPr>
        <p:spPr>
          <a:xfrm>
            <a:off x="1752377" y="1152326"/>
            <a:ext cx="8379725" cy="4221532"/>
          </a:xfrm>
          <a:solidFill>
            <a:schemeClr val="tx1">
              <a:lumMod val="95000"/>
              <a:lumOff val="5000"/>
            </a:schemeClr>
          </a:solidFill>
        </p:spPr>
        <p:txBody>
          <a:bodyPr>
            <a:normAutofit fontScale="92500" lnSpcReduction="20000"/>
          </a:bodyPr>
          <a:lstStyle/>
          <a:p>
            <a:pPr marL="0" indent="0" algn="just">
              <a:buNone/>
            </a:pPr>
            <a:endParaRPr lang="en-JM" sz="4000" dirty="0" smtClean="0">
              <a:solidFill>
                <a:schemeClr val="bg1"/>
              </a:solidFill>
              <a:latin typeface="Times New Roman" panose="02020603050405020304" pitchFamily="18" charset="0"/>
              <a:cs typeface="Times New Roman" panose="02020603050405020304" pitchFamily="18" charset="0"/>
            </a:endParaRPr>
          </a:p>
          <a:p>
            <a:pPr marL="0" indent="0" algn="just">
              <a:buNone/>
            </a:pPr>
            <a:r>
              <a:rPr lang="en-JM" sz="4000" dirty="0" smtClean="0">
                <a:solidFill>
                  <a:schemeClr val="bg1"/>
                </a:solidFill>
                <a:latin typeface="Times New Roman" panose="02020603050405020304" pitchFamily="18" charset="0"/>
                <a:cs typeface="Times New Roman" panose="02020603050405020304" pitchFamily="18" charset="0"/>
              </a:rPr>
              <a:t>The question that should come home to each of us is, Upon what foundation am I building? We have the privilege of striving for immortal life; and it is of the greatest importance that we </a:t>
            </a:r>
            <a:r>
              <a:rPr lang="en-JM" sz="4000" b="1" dirty="0" smtClean="0">
                <a:solidFill>
                  <a:schemeClr val="bg1"/>
                </a:solidFill>
                <a:latin typeface="Times New Roman" panose="02020603050405020304" pitchFamily="18" charset="0"/>
                <a:cs typeface="Times New Roman" panose="02020603050405020304" pitchFamily="18" charset="0"/>
              </a:rPr>
              <a:t>dig deep</a:t>
            </a:r>
            <a:r>
              <a:rPr lang="en-JM" sz="4000" dirty="0" smtClean="0">
                <a:solidFill>
                  <a:schemeClr val="bg1"/>
                </a:solidFill>
                <a:latin typeface="Times New Roman" panose="02020603050405020304" pitchFamily="18" charset="0"/>
                <a:cs typeface="Times New Roman" panose="02020603050405020304" pitchFamily="18" charset="0"/>
              </a:rPr>
              <a:t>, removing all the </a:t>
            </a:r>
            <a:r>
              <a:rPr lang="en-JM" sz="4000" b="1" dirty="0" smtClean="0">
                <a:solidFill>
                  <a:schemeClr val="bg1"/>
                </a:solidFill>
                <a:latin typeface="Times New Roman" panose="02020603050405020304" pitchFamily="18" charset="0"/>
                <a:cs typeface="Times New Roman" panose="02020603050405020304" pitchFamily="18" charset="0"/>
              </a:rPr>
              <a:t>rubbish</a:t>
            </a:r>
            <a:r>
              <a:rPr lang="en-JM" sz="4000" dirty="0" smtClean="0">
                <a:solidFill>
                  <a:schemeClr val="bg1"/>
                </a:solidFill>
                <a:latin typeface="Times New Roman" panose="02020603050405020304" pitchFamily="18" charset="0"/>
                <a:cs typeface="Times New Roman" panose="02020603050405020304" pitchFamily="18" charset="0"/>
              </a:rPr>
              <a:t>, and </a:t>
            </a:r>
            <a:r>
              <a:rPr lang="en-JM" sz="4000" b="1" dirty="0" smtClean="0">
                <a:solidFill>
                  <a:schemeClr val="bg1"/>
                </a:solidFill>
                <a:latin typeface="Times New Roman" panose="02020603050405020304" pitchFamily="18" charset="0"/>
                <a:cs typeface="Times New Roman" panose="02020603050405020304" pitchFamily="18" charset="0"/>
              </a:rPr>
              <a:t>build</a:t>
            </a:r>
            <a:r>
              <a:rPr lang="en-JM" sz="4000" dirty="0" smtClean="0">
                <a:solidFill>
                  <a:schemeClr val="bg1"/>
                </a:solidFill>
                <a:latin typeface="Times New Roman" panose="02020603050405020304" pitchFamily="18" charset="0"/>
                <a:cs typeface="Times New Roman" panose="02020603050405020304" pitchFamily="18" charset="0"/>
              </a:rPr>
              <a:t> on the </a:t>
            </a:r>
            <a:r>
              <a:rPr lang="en-JM" sz="4000" b="1" dirty="0" smtClean="0">
                <a:solidFill>
                  <a:schemeClr val="bg1"/>
                </a:solidFill>
                <a:latin typeface="Times New Roman" panose="02020603050405020304" pitchFamily="18" charset="0"/>
                <a:cs typeface="Times New Roman" panose="02020603050405020304" pitchFamily="18" charset="0"/>
              </a:rPr>
              <a:t>solid rock, Christ Jesus</a:t>
            </a:r>
            <a:r>
              <a:rPr lang="en-JM" sz="4000" dirty="0" smtClean="0">
                <a:solidFill>
                  <a:schemeClr val="bg1"/>
                </a:solidFill>
                <a:latin typeface="Times New Roman" panose="02020603050405020304" pitchFamily="18" charset="0"/>
                <a:cs typeface="Times New Roman" panose="02020603050405020304" pitchFamily="18" charset="0"/>
              </a:rPr>
              <a:t>.</a:t>
            </a:r>
          </a:p>
          <a:p>
            <a:pPr marL="0" indent="0" algn="just">
              <a:buNone/>
            </a:pPr>
            <a:r>
              <a:rPr lang="en-JM" sz="4000" dirty="0" smtClean="0">
                <a:solidFill>
                  <a:schemeClr val="bg1"/>
                </a:solidFill>
                <a:latin typeface="Times New Roman" panose="02020603050405020304" pitchFamily="18" charset="0"/>
                <a:cs typeface="Times New Roman" panose="02020603050405020304" pitchFamily="18" charset="0"/>
              </a:rPr>
              <a:t>     </a:t>
            </a:r>
            <a:endParaRPr lang="en-JM" sz="4000" dirty="0">
              <a:solidFill>
                <a:schemeClr val="bg1"/>
              </a:solidFill>
              <a:latin typeface="Times New Roman" panose="02020603050405020304" pitchFamily="18" charset="0"/>
              <a:cs typeface="Times New Roman" panose="02020603050405020304" pitchFamily="18" charset="0"/>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29306720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92" y="365125"/>
            <a:ext cx="8379725" cy="999651"/>
          </a:xfrm>
        </p:spPr>
        <p:txBody>
          <a:bodyPr/>
          <a:lstStyle/>
          <a:p>
            <a:pPr algn="ctr"/>
            <a:r>
              <a:rPr lang="en-JM" b="1" dirty="0" smtClean="0"/>
              <a:t>REVELATION 14:12</a:t>
            </a:r>
            <a:endParaRPr lang="en-JM" b="1" dirty="0"/>
          </a:p>
        </p:txBody>
      </p:sp>
      <p:sp>
        <p:nvSpPr>
          <p:cNvPr id="3" name="Content Placeholder 2"/>
          <p:cNvSpPr>
            <a:spLocks noGrp="1"/>
          </p:cNvSpPr>
          <p:nvPr>
            <p:ph idx="1"/>
          </p:nvPr>
        </p:nvSpPr>
        <p:spPr>
          <a:xfrm>
            <a:off x="1752377" y="1364777"/>
            <a:ext cx="8379725" cy="4661270"/>
          </a:xfrm>
          <a:solidFill>
            <a:schemeClr val="tx1">
              <a:lumMod val="95000"/>
              <a:lumOff val="5000"/>
            </a:schemeClr>
          </a:solidFill>
        </p:spPr>
        <p:txBody>
          <a:bodyPr>
            <a:normAutofit fontScale="92500" lnSpcReduction="20000"/>
          </a:bodyPr>
          <a:lstStyle/>
          <a:p>
            <a:pPr marL="0" indent="0">
              <a:buNone/>
            </a:pPr>
            <a:r>
              <a:rPr lang="en-JM" sz="3500" dirty="0" smtClean="0">
                <a:solidFill>
                  <a:schemeClr val="bg1"/>
                </a:solidFill>
              </a:rPr>
              <a:t>Here is the patience of the saints: here are they that keep the commandments of God, and the faith of Jesus.</a:t>
            </a:r>
          </a:p>
          <a:p>
            <a:r>
              <a:rPr lang="en-JM" sz="3200" dirty="0" smtClean="0">
                <a:solidFill>
                  <a:schemeClr val="bg1"/>
                </a:solidFill>
              </a:rPr>
              <a:t>You can’t keep what you never had!</a:t>
            </a:r>
          </a:p>
          <a:p>
            <a:r>
              <a:rPr lang="en-JM" sz="3200" dirty="0" smtClean="0">
                <a:solidFill>
                  <a:schemeClr val="bg1"/>
                </a:solidFill>
              </a:rPr>
              <a:t>Jesus’ faith in His Father is what made Him faithful unto death!</a:t>
            </a:r>
          </a:p>
          <a:p>
            <a:r>
              <a:rPr lang="en-JM" sz="3200" dirty="0" smtClean="0">
                <a:solidFill>
                  <a:schemeClr val="bg1"/>
                </a:solidFill>
              </a:rPr>
              <a:t>There can be no keeping of the commandments in my strength!</a:t>
            </a:r>
          </a:p>
          <a:p>
            <a:r>
              <a:rPr lang="en-JM" sz="3200" dirty="0" smtClean="0">
                <a:solidFill>
                  <a:schemeClr val="bg1"/>
                </a:solidFill>
              </a:rPr>
              <a:t>There can be not even the desire to keep the commandments if there is no love for Jesus – and how we show love for Jesus is to keep His commandments! </a:t>
            </a:r>
            <a:endParaRPr lang="en-JM" sz="32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17034313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4" y="405896"/>
            <a:ext cx="8379725" cy="860199"/>
          </a:xfrm>
        </p:spPr>
        <p:txBody>
          <a:bodyPr>
            <a:normAutofit fontScale="90000"/>
          </a:bodyPr>
          <a:lstStyle/>
          <a:p>
            <a:pPr algn="ctr"/>
            <a:r>
              <a:rPr lang="en-JM" sz="3600" b="1" dirty="0" smtClean="0"/>
              <a:t>TYPE</a:t>
            </a:r>
            <a:r>
              <a:rPr lang="en-JM" b="1" dirty="0" smtClean="0"/>
              <a:t>, </a:t>
            </a:r>
            <a:r>
              <a:rPr lang="en-JM" sz="7200" b="1" dirty="0" smtClean="0"/>
              <a:t>ANTITYPE</a:t>
            </a:r>
            <a:r>
              <a:rPr lang="en-JM" sz="4900" b="1" dirty="0" smtClean="0"/>
              <a:t>?</a:t>
            </a:r>
            <a:endParaRPr lang="en-JM" b="1" dirty="0"/>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55632"/>
            <a:ext cx="1660512" cy="2926688"/>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sharpenSoften amount="1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043385" y="1363347"/>
            <a:ext cx="7967039" cy="4896781"/>
          </a:xfrm>
          <a:prstGeom prst="rect">
            <a:avLst/>
          </a:prstGeom>
        </p:spPr>
      </p:pic>
      <p:sp>
        <p:nvSpPr>
          <p:cNvPr id="15" name="Rounded Rectangle 14"/>
          <p:cNvSpPr/>
          <p:nvPr/>
        </p:nvSpPr>
        <p:spPr>
          <a:xfrm>
            <a:off x="9495692" y="5863651"/>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chemeClr val="bg1"/>
                </a:solidFill>
              </a:rPr>
              <a:t>*</a:t>
            </a:r>
            <a:endParaRPr lang="en-JM" dirty="0">
              <a:solidFill>
                <a:schemeClr val="bg1"/>
              </a:solidFill>
            </a:endParaRPr>
          </a:p>
        </p:txBody>
      </p:sp>
    </p:spTree>
    <p:extLst>
      <p:ext uri="{BB962C8B-B14F-4D97-AF65-F5344CB8AC3E}">
        <p14:creationId xmlns:p14="http://schemas.microsoft.com/office/powerpoint/2010/main" val="26036972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172" y="365125"/>
            <a:ext cx="8379725" cy="999651"/>
          </a:xfrm>
        </p:spPr>
        <p:txBody>
          <a:bodyPr/>
          <a:lstStyle/>
          <a:p>
            <a:pPr algn="ctr"/>
            <a:r>
              <a:rPr lang="en-JM" b="1" dirty="0" smtClean="0"/>
              <a:t>MATTHEW 24:10</a:t>
            </a:r>
            <a:endParaRPr lang="en-JM" b="1" dirty="0"/>
          </a:p>
        </p:txBody>
      </p:sp>
      <p:sp>
        <p:nvSpPr>
          <p:cNvPr id="3" name="Content Placeholder 2"/>
          <p:cNvSpPr>
            <a:spLocks noGrp="1"/>
          </p:cNvSpPr>
          <p:nvPr>
            <p:ph idx="1"/>
          </p:nvPr>
        </p:nvSpPr>
        <p:spPr>
          <a:xfrm>
            <a:off x="1752377" y="1540563"/>
            <a:ext cx="8379725" cy="4351338"/>
          </a:xfrm>
          <a:noFill/>
          <a:ln w="123825">
            <a:solidFill>
              <a:srgbClr val="00B050"/>
            </a:solidFill>
          </a:ln>
        </p:spPr>
        <p:txBody>
          <a:bodyPr>
            <a:normAutofit/>
          </a:bodyPr>
          <a:lstStyle/>
          <a:p>
            <a:pPr algn="just"/>
            <a:r>
              <a:rPr lang="en-JM" sz="4800" dirty="0" smtClean="0"/>
              <a:t>And </a:t>
            </a:r>
            <a:r>
              <a:rPr lang="en-JM" sz="4800" dirty="0"/>
              <a:t>then shall many be offended, and shall </a:t>
            </a:r>
            <a:r>
              <a:rPr lang="en-JM" sz="4800" u="dashHeavy" dirty="0"/>
              <a:t>betray</a:t>
            </a:r>
            <a:r>
              <a:rPr lang="en-JM" sz="4800" dirty="0"/>
              <a:t> one another, and shall </a:t>
            </a:r>
            <a:r>
              <a:rPr lang="en-JM" sz="4800" u="dotDashHeavy" dirty="0"/>
              <a:t>hate</a:t>
            </a:r>
            <a:r>
              <a:rPr lang="en-JM" sz="4800" dirty="0"/>
              <a:t> one another.</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Tree>
    <p:extLst>
      <p:ext uri="{BB962C8B-B14F-4D97-AF65-F5344CB8AC3E}">
        <p14:creationId xmlns:p14="http://schemas.microsoft.com/office/powerpoint/2010/main" val="2578999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92" y="365125"/>
            <a:ext cx="8379725" cy="999651"/>
          </a:xfrm>
        </p:spPr>
        <p:txBody>
          <a:bodyPr>
            <a:normAutofit/>
          </a:bodyPr>
          <a:lstStyle/>
          <a:p>
            <a:pPr algn="ctr"/>
            <a:r>
              <a:rPr lang="en-JM" b="1" dirty="0" smtClean="0"/>
              <a:t>SR </a:t>
            </a:r>
            <a:r>
              <a:rPr lang="en-JM" sz="2000" b="1" dirty="0" smtClean="0"/>
              <a:t>(The Story of Redemption)</a:t>
            </a:r>
            <a:r>
              <a:rPr lang="en-JM" b="1" dirty="0" smtClean="0"/>
              <a:t> 216.2 </a:t>
            </a:r>
            <a:endParaRPr lang="en-JM" b="1" dirty="0"/>
          </a:p>
        </p:txBody>
      </p:sp>
      <p:sp>
        <p:nvSpPr>
          <p:cNvPr id="3" name="Content Placeholder 2"/>
          <p:cNvSpPr>
            <a:spLocks noGrp="1"/>
          </p:cNvSpPr>
          <p:nvPr>
            <p:ph idx="1"/>
          </p:nvPr>
        </p:nvSpPr>
        <p:spPr>
          <a:xfrm>
            <a:off x="2043384" y="1540563"/>
            <a:ext cx="7905833" cy="4351338"/>
          </a:xfrm>
          <a:solidFill>
            <a:schemeClr val="tx1">
              <a:lumMod val="95000"/>
              <a:lumOff val="5000"/>
            </a:schemeClr>
          </a:solidFill>
        </p:spPr>
        <p:txBody>
          <a:bodyPr>
            <a:normAutofit/>
          </a:bodyPr>
          <a:lstStyle/>
          <a:p>
            <a:pPr marL="0" indent="0" algn="dist">
              <a:buNone/>
            </a:pPr>
            <a:r>
              <a:rPr lang="en-JM" sz="4200" dirty="0" smtClean="0">
                <a:solidFill>
                  <a:schemeClr val="bg1"/>
                </a:solidFill>
              </a:rPr>
              <a:t>Judas, overwhelmed with anguish, threw the money that he now despised at the feet of those who had hired him, and, in anguish and horror, went and hanged himself. </a:t>
            </a:r>
            <a:endParaRPr lang="en-JM" sz="4200" dirty="0">
              <a:solidFill>
                <a:schemeClr val="bg1"/>
              </a:solidFill>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Rounded Rectangle 12"/>
          <p:cNvSpPr/>
          <p:nvPr/>
        </p:nvSpPr>
        <p:spPr>
          <a:xfrm>
            <a:off x="2174930" y="5468495"/>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chemeClr val="tx1"/>
                </a:solidFill>
              </a:rPr>
              <a:t>*</a:t>
            </a:r>
            <a:endParaRPr lang="en-JM" dirty="0">
              <a:solidFill>
                <a:schemeClr val="tx1"/>
              </a:solidFill>
            </a:endParaRPr>
          </a:p>
        </p:txBody>
      </p:sp>
    </p:spTree>
    <p:extLst>
      <p:ext uri="{BB962C8B-B14F-4D97-AF65-F5344CB8AC3E}">
        <p14:creationId xmlns:p14="http://schemas.microsoft.com/office/powerpoint/2010/main" val="687237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92" y="365125"/>
            <a:ext cx="8379725" cy="999651"/>
          </a:xfrm>
        </p:spPr>
        <p:txBody>
          <a:bodyPr>
            <a:normAutofit/>
          </a:bodyPr>
          <a:lstStyle/>
          <a:p>
            <a:pPr algn="ctr"/>
            <a:r>
              <a:rPr lang="en-JM" b="1" dirty="0" smtClean="0">
                <a:effectLst>
                  <a:outerShdw blurRad="38100" dist="38100" dir="2700000" algn="tl">
                    <a:srgbClr val="000000">
                      <a:alpha val="43137"/>
                    </a:srgbClr>
                  </a:outerShdw>
                </a:effectLst>
              </a:rPr>
              <a:t>GC88 Chap. 2 p. 44</a:t>
            </a:r>
            <a:endParaRPr lang="en-JM" b="1" dirty="0"/>
          </a:p>
        </p:txBody>
      </p:sp>
      <p:sp>
        <p:nvSpPr>
          <p:cNvPr id="3" name="Content Placeholder 2"/>
          <p:cNvSpPr>
            <a:spLocks noGrp="1"/>
          </p:cNvSpPr>
          <p:nvPr>
            <p:ph idx="1"/>
          </p:nvPr>
        </p:nvSpPr>
        <p:spPr>
          <a:xfrm>
            <a:off x="1752377" y="1540563"/>
            <a:ext cx="8379725" cy="4351338"/>
          </a:xfrm>
          <a:solidFill>
            <a:srgbClr val="990033"/>
          </a:solidFill>
        </p:spPr>
        <p:txBody>
          <a:bodyPr>
            <a:noAutofit/>
          </a:bodyPr>
          <a:lstStyle/>
          <a:p>
            <a:pPr marL="0" indent="0" algn="just">
              <a:buNone/>
            </a:pPr>
            <a:r>
              <a:rPr lang="en-JM" sz="3550" dirty="0" smtClean="0">
                <a:solidFill>
                  <a:schemeClr val="bg1"/>
                </a:solidFill>
                <a:effectLst>
                  <a:outerShdw blurRad="38100" dist="38100" dir="2700000" algn="tl">
                    <a:srgbClr val="000000">
                      <a:alpha val="43137"/>
                    </a:srgbClr>
                  </a:outerShdw>
                </a:effectLst>
              </a:rPr>
              <a:t>Our Saviour taught that those who willfully indulge in sin are not to be received into the church; yet he connected with himself men who are faulty in character, and granted them the benefits of his teachings and example, that they might have an opportunity to see their errors and correct them. </a:t>
            </a:r>
            <a:r>
              <a:rPr lang="en-JM" sz="3550" b="1" u="sng" dirty="0" smtClean="0">
                <a:solidFill>
                  <a:schemeClr val="bg1"/>
                </a:solidFill>
                <a:effectLst>
                  <a:outerShdw blurRad="38100" dist="38100" dir="2700000" algn="tl">
                    <a:srgbClr val="000000">
                      <a:alpha val="43137"/>
                    </a:srgbClr>
                  </a:outerShdw>
                </a:effectLst>
              </a:rPr>
              <a:t>Among the twelve apostles was a traitor</a:t>
            </a:r>
            <a:r>
              <a:rPr lang="en-JM" sz="3550" dirty="0" smtClean="0">
                <a:solidFill>
                  <a:schemeClr val="bg1"/>
                </a:solidFill>
                <a:effectLst>
                  <a:outerShdw blurRad="38100" dist="38100" dir="2700000" algn="tl">
                    <a:srgbClr val="000000">
                      <a:alpha val="43137"/>
                    </a:srgbClr>
                  </a:outerShdw>
                </a:effectLst>
              </a:rPr>
              <a:t>. </a:t>
            </a: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Rounded Rectangle 12"/>
          <p:cNvSpPr/>
          <p:nvPr/>
        </p:nvSpPr>
        <p:spPr>
          <a:xfrm>
            <a:off x="9690028" y="5525813"/>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chemeClr val="bg1"/>
                </a:solidFill>
              </a:rPr>
              <a:t>*</a:t>
            </a:r>
            <a:endParaRPr lang="en-JM" dirty="0">
              <a:solidFill>
                <a:schemeClr val="bg1"/>
              </a:solidFill>
            </a:endParaRPr>
          </a:p>
        </p:txBody>
      </p:sp>
    </p:spTree>
    <p:extLst>
      <p:ext uri="{BB962C8B-B14F-4D97-AF65-F5344CB8AC3E}">
        <p14:creationId xmlns:p14="http://schemas.microsoft.com/office/powerpoint/2010/main" val="40596063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492" y="365125"/>
            <a:ext cx="8379725" cy="999651"/>
          </a:xfrm>
        </p:spPr>
        <p:txBody>
          <a:bodyPr>
            <a:normAutofit/>
          </a:bodyPr>
          <a:lstStyle/>
          <a:p>
            <a:pPr algn="ctr"/>
            <a:r>
              <a:rPr lang="en-JM" b="1" dirty="0" smtClean="0">
                <a:effectLst>
                  <a:outerShdw blurRad="38100" dist="38100" dir="2700000" algn="tl">
                    <a:srgbClr val="000000">
                      <a:alpha val="43137"/>
                    </a:srgbClr>
                  </a:outerShdw>
                </a:effectLst>
              </a:rPr>
              <a:t>GC88 Chap. 2 p. 44</a:t>
            </a:r>
            <a:endParaRPr lang="en-JM" b="1" dirty="0"/>
          </a:p>
        </p:txBody>
      </p:sp>
      <p:sp>
        <p:nvSpPr>
          <p:cNvPr id="3" name="Content Placeholder 2"/>
          <p:cNvSpPr>
            <a:spLocks noGrp="1"/>
          </p:cNvSpPr>
          <p:nvPr>
            <p:ph idx="1"/>
          </p:nvPr>
        </p:nvSpPr>
        <p:spPr>
          <a:xfrm>
            <a:off x="1752377" y="1540563"/>
            <a:ext cx="8379725" cy="4351338"/>
          </a:xfrm>
          <a:solidFill>
            <a:srgbClr val="990033"/>
          </a:solidFill>
        </p:spPr>
        <p:txBody>
          <a:bodyPr>
            <a:noAutofit/>
          </a:bodyPr>
          <a:lstStyle/>
          <a:p>
            <a:pPr marL="0" indent="0" algn="just">
              <a:buNone/>
            </a:pPr>
            <a:r>
              <a:rPr lang="en-JM" sz="3550" dirty="0">
                <a:solidFill>
                  <a:schemeClr val="bg1"/>
                </a:solidFill>
                <a:effectLst>
                  <a:outerShdw blurRad="38100" dist="38100" dir="2700000" algn="tl">
                    <a:srgbClr val="000000">
                      <a:alpha val="43137"/>
                    </a:srgbClr>
                  </a:outerShdw>
                </a:effectLst>
              </a:rPr>
              <a:t>Judas was accepted not because of his defects of character, but </a:t>
            </a:r>
            <a:r>
              <a:rPr lang="en-JM" sz="3550" b="1" dirty="0">
                <a:solidFill>
                  <a:schemeClr val="bg1"/>
                </a:solidFill>
                <a:effectLst>
                  <a:outerShdw blurRad="38100" dist="38100" dir="2700000" algn="tl">
                    <a:srgbClr val="000000">
                      <a:alpha val="43137"/>
                    </a:srgbClr>
                  </a:outerShdw>
                </a:effectLst>
              </a:rPr>
              <a:t>notwithstanding them</a:t>
            </a:r>
            <a:r>
              <a:rPr lang="en-JM" sz="3550" dirty="0">
                <a:solidFill>
                  <a:schemeClr val="bg1"/>
                </a:solidFill>
                <a:effectLst>
                  <a:outerShdw blurRad="38100" dist="38100" dir="2700000" algn="tl">
                    <a:srgbClr val="000000">
                      <a:alpha val="43137"/>
                    </a:srgbClr>
                  </a:outerShdw>
                </a:effectLst>
              </a:rPr>
              <a:t>. He was connected with the disciples, that, </a:t>
            </a:r>
            <a:r>
              <a:rPr lang="en-JM" sz="3550" b="1" dirty="0">
                <a:solidFill>
                  <a:schemeClr val="bg1"/>
                </a:solidFill>
                <a:effectLst>
                  <a:outerShdw blurRad="38100" dist="38100" dir="2700000" algn="tl">
                    <a:srgbClr val="000000">
                      <a:alpha val="43137"/>
                    </a:srgbClr>
                  </a:outerShdw>
                </a:effectLst>
              </a:rPr>
              <a:t>through the instruction and example of Christ, he might learn what constitutes Christian character</a:t>
            </a:r>
            <a:r>
              <a:rPr lang="en-JM" sz="3550" dirty="0">
                <a:solidFill>
                  <a:schemeClr val="bg1"/>
                </a:solidFill>
                <a:effectLst>
                  <a:outerShdw blurRad="38100" dist="38100" dir="2700000" algn="tl">
                    <a:srgbClr val="000000">
                      <a:alpha val="43137"/>
                    </a:srgbClr>
                  </a:outerShdw>
                </a:effectLst>
              </a:rPr>
              <a:t>, and thus be led to see his errors, to repent, and, by the aid of divine grace, to purify his soul “in obeying the truth.”</a:t>
            </a:r>
            <a:endParaRPr lang="en-JM" sz="3550" dirty="0" smtClean="0">
              <a:solidFill>
                <a:schemeClr val="bg1"/>
              </a:solidFill>
              <a:effectLst>
                <a:outerShdw blurRad="38100" dist="38100" dir="2700000" algn="tl">
                  <a:srgbClr val="000000">
                    <a:alpha val="43137"/>
                  </a:srgbClr>
                </a:outerShdw>
              </a:effectLst>
            </a:endParaRPr>
          </a:p>
        </p:txBody>
      </p:sp>
      <p:sp>
        <p:nvSpPr>
          <p:cNvPr id="4" name="Oval 3"/>
          <p:cNvSpPr/>
          <p:nvPr/>
        </p:nvSpPr>
        <p:spPr>
          <a:xfrm>
            <a:off x="10466363" y="864950"/>
            <a:ext cx="1561514" cy="1526558"/>
          </a:xfrm>
          <a:prstGeom prst="ellips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5" name="Oval 4"/>
          <p:cNvSpPr/>
          <p:nvPr/>
        </p:nvSpPr>
        <p:spPr>
          <a:xfrm>
            <a:off x="10396025" y="2720426"/>
            <a:ext cx="1561514" cy="152655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sp>
        <p:nvSpPr>
          <p:cNvPr id="6" name="Oval 5"/>
          <p:cNvSpPr/>
          <p:nvPr/>
        </p:nvSpPr>
        <p:spPr>
          <a:xfrm>
            <a:off x="10466363" y="4705216"/>
            <a:ext cx="1561514" cy="1526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6158" y="1152326"/>
            <a:ext cx="990365" cy="9437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448" y="2983120"/>
            <a:ext cx="984738" cy="1001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1964" y="5073339"/>
            <a:ext cx="790312" cy="7903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65540"/>
            <a:ext cx="1657784" cy="377077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 y="27496"/>
            <a:ext cx="1660512" cy="2926688"/>
          </a:xfrm>
          <a:prstGeom prst="rect">
            <a:avLst/>
          </a:prstGeom>
        </p:spPr>
      </p:pic>
      <p:sp>
        <p:nvSpPr>
          <p:cNvPr id="13" name="Rounded Rectangle 12"/>
          <p:cNvSpPr/>
          <p:nvPr/>
        </p:nvSpPr>
        <p:spPr>
          <a:xfrm>
            <a:off x="9690028" y="5525813"/>
            <a:ext cx="379828" cy="33783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M" sz="2800" dirty="0">
                <a:solidFill>
                  <a:schemeClr val="bg1"/>
                </a:solidFill>
              </a:rPr>
              <a:t>*</a:t>
            </a:r>
            <a:endParaRPr lang="en-JM" dirty="0">
              <a:solidFill>
                <a:schemeClr val="bg1"/>
              </a:solidFill>
            </a:endParaRPr>
          </a:p>
        </p:txBody>
      </p:sp>
    </p:spTree>
    <p:extLst>
      <p:ext uri="{BB962C8B-B14F-4D97-AF65-F5344CB8AC3E}">
        <p14:creationId xmlns:p14="http://schemas.microsoft.com/office/powerpoint/2010/main" val="3095588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6909</TotalTime>
  <Words>4199</Words>
  <Application>Microsoft Office PowerPoint</Application>
  <PresentationFormat>Widescreen</PresentationFormat>
  <Paragraphs>204</Paragraphs>
  <Slides>44</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 DELANEY</vt:lpstr>
      <vt:lpstr>Arial</vt:lpstr>
      <vt:lpstr>Calibri</vt:lpstr>
      <vt:lpstr>Calibri Light</vt:lpstr>
      <vt:lpstr>Times New Roman</vt:lpstr>
      <vt:lpstr>Wingdings</vt:lpstr>
      <vt:lpstr>Office Theme</vt:lpstr>
      <vt:lpstr>BEING FOUND FAITHFUL!!</vt:lpstr>
      <vt:lpstr>EW 63.2</vt:lpstr>
      <vt:lpstr>Revelation 14:12</vt:lpstr>
      <vt:lpstr>Revelation 14:12</vt:lpstr>
      <vt:lpstr>TYPE, ANTITYPE?</vt:lpstr>
      <vt:lpstr>MATTHEW 24:10</vt:lpstr>
      <vt:lpstr>SR (The Story of Redemption) 216.2 </vt:lpstr>
      <vt:lpstr>GC88 Chap. 2 p. 44</vt:lpstr>
      <vt:lpstr>GC88 Chap. 2 p. 44</vt:lpstr>
      <vt:lpstr>PowerPoint Presentation</vt:lpstr>
      <vt:lpstr>PowerPoint Presentation</vt:lpstr>
      <vt:lpstr>WHAT DOES JESUS SEE IN ME?</vt:lpstr>
      <vt:lpstr>WHAT DOES JESUS SEE IN ME?</vt:lpstr>
      <vt:lpstr>PowerPoint Presentation</vt:lpstr>
      <vt:lpstr>JESUS DID EVERYTHING TO PREPARE HIS DISCIPLES FOR THE CRISIS THEY WOULD FACE</vt:lpstr>
      <vt:lpstr>REQUIREMENTS OF FAITHFULNESS</vt:lpstr>
      <vt:lpstr>REQUIREMENTS OF FAITHFULNESS</vt:lpstr>
      <vt:lpstr>Living in the Great Day of Atonement</vt:lpstr>
      <vt:lpstr>Living in the Great Day of Atonement</vt:lpstr>
      <vt:lpstr>An individual work of preparation</vt:lpstr>
      <vt:lpstr>An individual work of preparation</vt:lpstr>
      <vt:lpstr>Watch and Pray</vt:lpstr>
      <vt:lpstr>Watch and Pray</vt:lpstr>
      <vt:lpstr>AM I FAITHFUL?</vt:lpstr>
      <vt:lpstr>COUNTRY LIVING</vt:lpstr>
      <vt:lpstr>Take your families from the cities</vt:lpstr>
      <vt:lpstr>THE BROOM!</vt:lpstr>
      <vt:lpstr>Outposts</vt:lpstr>
      <vt:lpstr>Outposts</vt:lpstr>
      <vt:lpstr>EXAMPLE OF ENOCH</vt:lpstr>
      <vt:lpstr>EXAMPLE OF ENOCH</vt:lpstr>
      <vt:lpstr>The Signal for Fleeing </vt:lpstr>
      <vt:lpstr>The Signal for Fleeing </vt:lpstr>
      <vt:lpstr>THE GREAT CONTROVESY – TYPES:  BATTLES IN THE FINAL DAYS</vt:lpstr>
      <vt:lpstr>THE GREAT CONTROVESY – TYPES:  THE BATTLE IS FOR THE MIND!</vt:lpstr>
      <vt:lpstr> THE GREAT CONTROVERSY - THE CONTRAST</vt:lpstr>
      <vt:lpstr>THE GREAT CONTROVERSY - SATAN’S INTERRUPTION</vt:lpstr>
      <vt:lpstr>THE GREAT CONTROVERSY - SATAN’S INTERRUPTION</vt:lpstr>
      <vt:lpstr>The Great Controversy –                                    God’s Way or My Way?</vt:lpstr>
      <vt:lpstr>The Great Controversy –                                    God’s Way or My Way?</vt:lpstr>
      <vt:lpstr>The Great Work</vt:lpstr>
      <vt:lpstr>The Great Work</vt:lpstr>
      <vt:lpstr>FAITHFUL PARENTS, FAITHFUL INDIVIDUALS</vt:lpstr>
      <vt:lpstr>REVELATION 14:12</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FOUND FAITHFUL</dc:title>
  <dc:creator>Winston Farquharson</dc:creator>
  <cp:lastModifiedBy>Winston Farquharson</cp:lastModifiedBy>
  <cp:revision>105</cp:revision>
  <dcterms:created xsi:type="dcterms:W3CDTF">2017-11-30T20:54:44Z</dcterms:created>
  <dcterms:modified xsi:type="dcterms:W3CDTF">2021-03-31T00:29:53Z</dcterms:modified>
</cp:coreProperties>
</file>